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 id="2147483837" r:id="rId2"/>
  </p:sldMasterIdLst>
  <p:sldIdLst>
    <p:sldId id="259" r:id="rId3"/>
    <p:sldId id="258" r:id="rId4"/>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DA46"/>
    <a:srgbClr val="84D050"/>
    <a:srgbClr val="B8DD43"/>
    <a:srgbClr val="FBB1D1"/>
    <a:srgbClr val="FCFCFC"/>
    <a:srgbClr val="F7B5CE"/>
    <a:srgbClr val="FF6699"/>
    <a:srgbClr val="F83CD4"/>
    <a:srgbClr val="FFFF66"/>
    <a:srgbClr val="FCAE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0" d="100"/>
          <a:sy n="90" d="100"/>
        </p:scale>
        <p:origin x="1482" y="-218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4"/>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B112DCB5-B442-4D91-B841-461BE7EB1DAD}" type="datetimeFigureOut">
              <a:rPr lang="ja-JP" altLang="en-US" smtClean="0">
                <a:solidFill>
                  <a:prstClr val="black">
                    <a:tint val="75000"/>
                  </a:prstClr>
                </a:solidFill>
              </a:rPr>
              <a:pPr/>
              <a:t>2017/5/22</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A76D9219-C03A-4A7B-8F70-2560111A2AD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64800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112DCB5-B442-4D91-B841-461BE7EB1DAD}" type="datetimeFigureOut">
              <a:rPr lang="ja-JP" altLang="en-US" smtClean="0">
                <a:solidFill>
                  <a:prstClr val="black">
                    <a:tint val="75000"/>
                  </a:prstClr>
                </a:solidFill>
              </a:rPr>
              <a:pPr/>
              <a:t>2017/5/22</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A76D9219-C03A-4A7B-8F70-2560111A2AD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62113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57176" y="529697"/>
            <a:ext cx="3357563" cy="1126807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112DCB5-B442-4D91-B841-461BE7EB1DAD}" type="datetimeFigureOut">
              <a:rPr lang="ja-JP" altLang="en-US" smtClean="0">
                <a:solidFill>
                  <a:prstClr val="black">
                    <a:tint val="75000"/>
                  </a:prstClr>
                </a:solidFill>
              </a:rPr>
              <a:pPr/>
              <a:t>2017/5/22</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A76D9219-C03A-4A7B-8F70-2560111A2AD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96130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4321"/>
            <a:ext cx="5143500" cy="3448756"/>
          </a:xfrm>
        </p:spPr>
        <p:txBody>
          <a:bodyPr anchor="b">
            <a:normAutofit/>
          </a:bodyPr>
          <a:lstStyle>
            <a:lvl1pPr algn="ctr">
              <a:defRPr sz="3375"/>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normAutofit/>
          </a:bodyPr>
          <a:lstStyle>
            <a:lvl1pPr marL="0" indent="0" algn="ctr">
              <a:buNone/>
              <a:defRPr sz="1350">
                <a:solidFill>
                  <a:schemeClr val="tx1">
                    <a:lumMod val="75000"/>
                    <a:lumOff val="25000"/>
                  </a:schemeClr>
                </a:solidFill>
              </a:defRPr>
            </a:lvl1pPr>
            <a:lvl2pPr marL="257175" indent="0" algn="ctr">
              <a:buNone/>
              <a:defRPr sz="1575"/>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1E592BC-5FFD-4621-BA11-F9B40BAB68B7}" type="datetimeFigureOut">
              <a:rPr kumimoji="1" lang="ja-JP" altLang="en-US" smtClean="0"/>
              <a:t>2017/5/22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8C2B05-380A-43D5-894E-27C4561C69D6}" type="slidenum">
              <a:rPr kumimoji="1" lang="ja-JP" altLang="en-US" smtClean="0"/>
              <a:t>‹#›</a:t>
            </a:fld>
            <a:endParaRPr kumimoji="1" lang="ja-JP" altLang="en-US"/>
          </a:p>
        </p:txBody>
      </p:sp>
    </p:spTree>
    <p:extLst>
      <p:ext uri="{BB962C8B-B14F-4D97-AF65-F5344CB8AC3E}">
        <p14:creationId xmlns:p14="http://schemas.microsoft.com/office/powerpoint/2010/main" val="1409259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1E592BC-5FFD-4621-BA11-F9B40BAB68B7}" type="datetimeFigureOut">
              <a:rPr kumimoji="1" lang="ja-JP" altLang="en-US" smtClean="0"/>
              <a:t>2017/5/22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8C2B05-380A-43D5-894E-27C4561C69D6}" type="slidenum">
              <a:rPr kumimoji="1" lang="ja-JP" altLang="en-US" smtClean="0"/>
              <a:t>‹#›</a:t>
            </a:fld>
            <a:endParaRPr kumimoji="1" lang="ja-JP" altLang="en-US"/>
          </a:p>
        </p:txBody>
      </p:sp>
    </p:spTree>
    <p:extLst>
      <p:ext uri="{BB962C8B-B14F-4D97-AF65-F5344CB8AC3E}">
        <p14:creationId xmlns:p14="http://schemas.microsoft.com/office/powerpoint/2010/main" val="19273302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73500"/>
            <a:ext cx="5915025" cy="4118412"/>
          </a:xfrm>
        </p:spPr>
        <p:txBody>
          <a:bodyPr anchor="b">
            <a:normAutofit/>
          </a:bodyPr>
          <a:lstStyle>
            <a:lvl1pPr>
              <a:defRPr sz="3375"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576026"/>
            <a:ext cx="5915025" cy="2166937"/>
          </a:xfrm>
        </p:spPr>
        <p:txBody>
          <a:bodyPr anchor="t">
            <a:normAutofit/>
          </a:bodyPr>
          <a:lstStyle>
            <a:lvl1pPr marL="0" indent="0">
              <a:buNone/>
              <a:defRPr sz="1350">
                <a:solidFill>
                  <a:schemeClr val="tx1">
                    <a:lumMod val="75000"/>
                    <a:lumOff val="2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1E592BC-5FFD-4621-BA11-F9B40BAB68B7}" type="datetimeFigureOut">
              <a:rPr kumimoji="1" lang="ja-JP" altLang="en-US" smtClean="0"/>
              <a:t>2017/5/22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8C2B05-380A-43D5-894E-27C4561C69D6}" type="slidenum">
              <a:rPr kumimoji="1" lang="ja-JP" altLang="en-US" smtClean="0"/>
              <a:t>‹#›</a:t>
            </a:fld>
            <a:endParaRPr kumimoji="1" lang="ja-JP" altLang="en-US"/>
          </a:p>
        </p:txBody>
      </p:sp>
    </p:spTree>
    <p:extLst>
      <p:ext uri="{BB962C8B-B14F-4D97-AF65-F5344CB8AC3E}">
        <p14:creationId xmlns:p14="http://schemas.microsoft.com/office/powerpoint/2010/main" val="12361390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5384" y="2641601"/>
            <a:ext cx="2914650" cy="628526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41601"/>
            <a:ext cx="2914650" cy="628526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1E592BC-5FFD-4621-BA11-F9B40BAB68B7}" type="datetimeFigureOut">
              <a:rPr kumimoji="1" lang="ja-JP" altLang="en-US" smtClean="0"/>
              <a:t>2017/5/22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8C2B05-380A-43D5-894E-27C4561C69D6}" type="slidenum">
              <a:rPr kumimoji="1" lang="ja-JP" altLang="en-US" smtClean="0"/>
              <a:t>‹#›</a:t>
            </a:fld>
            <a:endParaRPr kumimoji="1" lang="ja-JP" altLang="en-US"/>
          </a:p>
        </p:txBody>
      </p:sp>
    </p:spTree>
    <p:extLst>
      <p:ext uri="{BB962C8B-B14F-4D97-AF65-F5344CB8AC3E}">
        <p14:creationId xmlns:p14="http://schemas.microsoft.com/office/powerpoint/2010/main" val="2624902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5384" y="2429340"/>
            <a:ext cx="2900363" cy="1192676"/>
          </a:xfrm>
        </p:spPr>
        <p:txBody>
          <a:bodyPr anchor="b">
            <a:normAutofit/>
          </a:bodyPr>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ja-JP" altLang="en-US" smtClean="0"/>
              <a:t>マスター テキストの書式設定</a:t>
            </a:r>
          </a:p>
        </p:txBody>
      </p:sp>
      <p:sp>
        <p:nvSpPr>
          <p:cNvPr id="4" name="Content Placeholder 3"/>
          <p:cNvSpPr>
            <a:spLocks noGrp="1"/>
          </p:cNvSpPr>
          <p:nvPr>
            <p:ph sz="half" idx="2"/>
          </p:nvPr>
        </p:nvSpPr>
        <p:spPr>
          <a:xfrm>
            <a:off x="475384" y="3622017"/>
            <a:ext cx="2900363" cy="531631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9340"/>
            <a:ext cx="2914651" cy="1192675"/>
          </a:xfrm>
        </p:spPr>
        <p:txBody>
          <a:bodyPr anchor="b"/>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22017"/>
            <a:ext cx="2914651" cy="531631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51E592BC-5FFD-4621-BA11-F9B40BAB68B7}" type="datetimeFigureOut">
              <a:rPr kumimoji="1" lang="ja-JP" altLang="en-US" smtClean="0"/>
              <a:t>2017/5/22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18C2B05-380A-43D5-894E-27C4561C69D6}"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5740964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1E592BC-5FFD-4621-BA11-F9B40BAB68B7}" type="datetimeFigureOut">
              <a:rPr kumimoji="1" lang="ja-JP" altLang="en-US" smtClean="0"/>
              <a:t>2017/5/22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18C2B05-380A-43D5-894E-27C4561C69D6}"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24745647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E592BC-5FFD-4621-BA11-F9B40BAB68B7}" type="datetimeFigureOut">
              <a:rPr kumimoji="1" lang="ja-JP" altLang="en-US" smtClean="0"/>
              <a:t>2017/5/22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18C2B05-380A-43D5-894E-27C4561C69D6}" type="slidenum">
              <a:rPr kumimoji="1" lang="ja-JP" altLang="en-US" smtClean="0"/>
              <a:t>‹#›</a:t>
            </a:fld>
            <a:endParaRPr kumimoji="1" lang="ja-JP" altLang="en-US"/>
          </a:p>
        </p:txBody>
      </p:sp>
    </p:spTree>
    <p:extLst>
      <p:ext uri="{BB962C8B-B14F-4D97-AF65-F5344CB8AC3E}">
        <p14:creationId xmlns:p14="http://schemas.microsoft.com/office/powerpoint/2010/main" val="9670513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3202" y="660401"/>
            <a:ext cx="2211705" cy="2311396"/>
          </a:xfrm>
        </p:spPr>
        <p:txBody>
          <a:bodyPr anchor="b">
            <a:normAutofit/>
          </a:bodyPr>
          <a:lstStyle>
            <a:lvl1pPr>
              <a:defRPr sz="18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4650" y="1430867"/>
            <a:ext cx="3471863" cy="70442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3202" y="2971799"/>
            <a:ext cx="2211705" cy="5503335"/>
          </a:xfrm>
        </p:spPr>
        <p:txBody>
          <a:bodyPr>
            <a:normAutofit/>
          </a:bodyPr>
          <a:lstStyle>
            <a:lvl1pPr marL="0" indent="0">
              <a:lnSpc>
                <a:spcPct val="90000"/>
              </a:lnSpc>
              <a:buNone/>
              <a:defRPr sz="900"/>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1E592BC-5FFD-4621-BA11-F9B40BAB68B7}" type="datetimeFigureOut">
              <a:rPr kumimoji="1" lang="ja-JP" altLang="en-US" smtClean="0"/>
              <a:t>2017/5/22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8C2B05-380A-43D5-894E-27C4561C69D6}" type="slidenum">
              <a:rPr kumimoji="1" lang="ja-JP" altLang="en-US" smtClean="0"/>
              <a:t>‹#›</a:t>
            </a:fld>
            <a:endParaRPr kumimoji="1" lang="ja-JP" altLang="en-US"/>
          </a:p>
        </p:txBody>
      </p:sp>
    </p:spTree>
    <p:extLst>
      <p:ext uri="{BB962C8B-B14F-4D97-AF65-F5344CB8AC3E}">
        <p14:creationId xmlns:p14="http://schemas.microsoft.com/office/powerpoint/2010/main" val="3767340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112DCB5-B442-4D91-B841-461BE7EB1DAD}" type="datetimeFigureOut">
              <a:rPr lang="ja-JP" altLang="en-US" smtClean="0">
                <a:solidFill>
                  <a:prstClr val="black">
                    <a:tint val="75000"/>
                  </a:prstClr>
                </a:solidFill>
              </a:rPr>
              <a:pPr/>
              <a:t>2017/5/22</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A76D9219-C03A-4A7B-8F70-2560111A2AD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897019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3202" y="660400"/>
            <a:ext cx="2211705" cy="2311400"/>
          </a:xfrm>
        </p:spPr>
        <p:txBody>
          <a:bodyPr anchor="b">
            <a:normAutofit/>
          </a:bodyPr>
          <a:lstStyle>
            <a:lvl1pPr>
              <a:defRPr sz="18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2914650" y="1430867"/>
            <a:ext cx="3471863" cy="70442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ja-JP" altLang="en-US" smtClean="0"/>
              <a:t>図を追加</a:t>
            </a:r>
            <a:endParaRPr lang="en-US" dirty="0"/>
          </a:p>
        </p:txBody>
      </p:sp>
      <p:sp>
        <p:nvSpPr>
          <p:cNvPr id="4" name="Text Placeholder 3"/>
          <p:cNvSpPr>
            <a:spLocks noGrp="1"/>
          </p:cNvSpPr>
          <p:nvPr>
            <p:ph type="body" sz="half" idx="2"/>
          </p:nvPr>
        </p:nvSpPr>
        <p:spPr>
          <a:xfrm>
            <a:off x="473202" y="2971800"/>
            <a:ext cx="2211705" cy="5503333"/>
          </a:xfrm>
        </p:spPr>
        <p:txBody>
          <a:bodyPr>
            <a:normAutofit/>
          </a:bodyPr>
          <a:lstStyle>
            <a:lvl1pPr marL="0" indent="0">
              <a:lnSpc>
                <a:spcPct val="90000"/>
              </a:lnSpc>
              <a:buNone/>
              <a:defRPr sz="900"/>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1E592BC-5FFD-4621-BA11-F9B40BAB68B7}" type="datetimeFigureOut">
              <a:rPr kumimoji="1" lang="ja-JP" altLang="en-US" smtClean="0"/>
              <a:t>2017/5/22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8C2B05-380A-43D5-894E-27C4561C69D6}" type="slidenum">
              <a:rPr kumimoji="1" lang="ja-JP" altLang="en-US" smtClean="0"/>
              <a:t>‹#›</a:t>
            </a:fld>
            <a:endParaRPr kumimoji="1" lang="ja-JP" altLang="en-US"/>
          </a:p>
        </p:txBody>
      </p:sp>
    </p:spTree>
    <p:extLst>
      <p:ext uri="{BB962C8B-B14F-4D97-AF65-F5344CB8AC3E}">
        <p14:creationId xmlns:p14="http://schemas.microsoft.com/office/powerpoint/2010/main" val="3123456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1E592BC-5FFD-4621-BA11-F9B40BAB68B7}" type="datetimeFigureOut">
              <a:rPr kumimoji="1" lang="ja-JP" altLang="en-US" smtClean="0"/>
              <a:t>2017/5/22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8C2B05-380A-43D5-894E-27C4561C69D6}" type="slidenum">
              <a:rPr kumimoji="1" lang="ja-JP" altLang="en-US" smtClean="0"/>
              <a:t>‹#›</a:t>
            </a:fld>
            <a:endParaRPr kumimoji="1" lang="ja-JP" altLang="en-US"/>
          </a:p>
        </p:txBody>
      </p:sp>
    </p:spTree>
    <p:extLst>
      <p:ext uri="{BB962C8B-B14F-4D97-AF65-F5344CB8AC3E}">
        <p14:creationId xmlns:p14="http://schemas.microsoft.com/office/powerpoint/2010/main" val="27234393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520523"/>
            <a:ext cx="1478756" cy="8394877"/>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471487" y="520523"/>
            <a:ext cx="4350544" cy="8394876"/>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51E592BC-5FFD-4621-BA11-F9B40BAB68B7}" type="datetimeFigureOut">
              <a:rPr kumimoji="1" lang="ja-JP" altLang="en-US" smtClean="0"/>
              <a:t>2017/5/22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8C2B05-380A-43D5-894E-27C4561C69D6}" type="slidenum">
              <a:rPr kumimoji="1" lang="ja-JP" altLang="en-US" smtClean="0"/>
              <a:t>‹#›</a:t>
            </a:fld>
            <a:endParaRPr kumimoji="1" lang="ja-JP" altLang="en-US"/>
          </a:p>
        </p:txBody>
      </p:sp>
    </p:spTree>
    <p:extLst>
      <p:ext uri="{BB962C8B-B14F-4D97-AF65-F5344CB8AC3E}">
        <p14:creationId xmlns:p14="http://schemas.microsoft.com/office/powerpoint/2010/main" val="4090837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9"/>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B112DCB5-B442-4D91-B841-461BE7EB1DAD}" type="datetimeFigureOut">
              <a:rPr lang="ja-JP" altLang="en-US" smtClean="0">
                <a:solidFill>
                  <a:prstClr val="black">
                    <a:tint val="75000"/>
                  </a:prstClr>
                </a:solidFill>
              </a:rPr>
              <a:pPr/>
              <a:t>2017/5/22</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A76D9219-C03A-4A7B-8F70-2560111A2AD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95643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57177"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628902"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B112DCB5-B442-4D91-B841-461BE7EB1DAD}" type="datetimeFigureOut">
              <a:rPr lang="ja-JP" altLang="en-US" smtClean="0">
                <a:solidFill>
                  <a:prstClr val="black">
                    <a:tint val="75000"/>
                  </a:prstClr>
                </a:solidFill>
              </a:rPr>
              <a:pPr/>
              <a:t>2017/5/22</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A76D9219-C03A-4A7B-8F70-2560111A2AD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61909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2"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2"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1"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1"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112DCB5-B442-4D91-B841-461BE7EB1DAD}" type="datetimeFigureOut">
              <a:rPr lang="ja-JP" altLang="en-US" smtClean="0">
                <a:solidFill>
                  <a:prstClr val="black">
                    <a:tint val="75000"/>
                  </a:prstClr>
                </a:solidFill>
              </a:rPr>
              <a:pPr/>
              <a:t>2017/5/22</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A76D9219-C03A-4A7B-8F70-2560111A2AD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63434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B112DCB5-B442-4D91-B841-461BE7EB1DAD}" type="datetimeFigureOut">
              <a:rPr lang="ja-JP" altLang="en-US" smtClean="0">
                <a:solidFill>
                  <a:prstClr val="black">
                    <a:tint val="75000"/>
                  </a:prstClr>
                </a:solidFill>
              </a:rPr>
              <a:pPr/>
              <a:t>2017/5/22</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A76D9219-C03A-4A7B-8F70-2560111A2AD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53551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112DCB5-B442-4D91-B841-461BE7EB1DAD}" type="datetimeFigureOut">
              <a:rPr lang="ja-JP" altLang="en-US" smtClean="0">
                <a:solidFill>
                  <a:prstClr val="black">
                    <a:tint val="75000"/>
                  </a:prstClr>
                </a:solidFill>
              </a:rPr>
              <a:pPr/>
              <a:t>2017/5/22</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A76D9219-C03A-4A7B-8F70-2560111A2AD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7747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94406"/>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9"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2" y="2072925"/>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112DCB5-B442-4D91-B841-461BE7EB1DAD}" type="datetimeFigureOut">
              <a:rPr lang="ja-JP" altLang="en-US" smtClean="0">
                <a:solidFill>
                  <a:prstClr val="black">
                    <a:tint val="75000"/>
                  </a:prstClr>
                </a:solidFill>
              </a:rPr>
              <a:pPr/>
              <a:t>2017/5/22</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A76D9219-C03A-4A7B-8F70-2560111A2AD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7172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4"/>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112DCB5-B442-4D91-B841-461BE7EB1DAD}" type="datetimeFigureOut">
              <a:rPr lang="ja-JP" altLang="en-US" smtClean="0">
                <a:solidFill>
                  <a:prstClr val="black">
                    <a:tint val="75000"/>
                  </a:prstClr>
                </a:solidFill>
              </a:rPr>
              <a:pPr/>
              <a:t>2017/5/22</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A76D9219-C03A-4A7B-8F70-2560111A2AD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56593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3"/>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B112DCB5-B442-4D91-B841-461BE7EB1DAD}" type="datetimeFigureOut">
              <a:rPr lang="ja-JP" altLang="en-US" smtClean="0">
                <a:solidFill>
                  <a:prstClr val="black">
                    <a:tint val="75000"/>
                  </a:prstClr>
                </a:solidFill>
              </a:rPr>
              <a:pPr/>
              <a:t>2017/5/22</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A76D9219-C03A-4A7B-8F70-2560111A2AD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61328943"/>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5384" y="528320"/>
            <a:ext cx="5915025" cy="1914701"/>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5384" y="2641601"/>
            <a:ext cx="5915025" cy="6285265"/>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19">
                <a:solidFill>
                  <a:schemeClr val="tx1">
                    <a:lumMod val="65000"/>
                    <a:lumOff val="35000"/>
                  </a:schemeClr>
                </a:solidFill>
              </a:defRPr>
            </a:lvl1pPr>
          </a:lstStyle>
          <a:p>
            <a:fld id="{B112DCB5-B442-4D91-B841-461BE7EB1DAD}" type="datetimeFigureOut">
              <a:rPr lang="ja-JP" altLang="en-US" smtClean="0">
                <a:solidFill>
                  <a:prstClr val="black">
                    <a:tint val="75000"/>
                  </a:prstClr>
                </a:solidFill>
              </a:rPr>
              <a:pPr/>
              <a:t>2017/5/22</a:t>
            </a:fld>
            <a:endParaRPr lang="ja-JP" altLang="en-US">
              <a:solidFill>
                <a:prstClr val="black">
                  <a:tint val="75000"/>
                </a:prstClr>
              </a:solidFill>
            </a:endParaRPr>
          </a:p>
        </p:txBody>
      </p:sp>
      <p:sp>
        <p:nvSpPr>
          <p:cNvPr id="5" name="Footer Placeholder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19">
                <a:solidFill>
                  <a:schemeClr val="tx1">
                    <a:lumMod val="65000"/>
                    <a:lumOff val="35000"/>
                  </a:schemeClr>
                </a:solidFill>
              </a:defRPr>
            </a:lvl1pPr>
          </a:lstStyle>
          <a:p>
            <a:endParaRPr lang="ja-JP" altLang="en-US">
              <a:solidFill>
                <a:prstClr val="black">
                  <a:tint val="75000"/>
                </a:prstClr>
              </a:solidFill>
            </a:endParaRPr>
          </a:p>
        </p:txBody>
      </p:sp>
      <p:sp>
        <p:nvSpPr>
          <p:cNvPr id="6" name="Slide Number Placeholder 5"/>
          <p:cNvSpPr>
            <a:spLocks noGrp="1"/>
          </p:cNvSpPr>
          <p:nvPr>
            <p:ph type="sldNum" sz="quarter" idx="4"/>
          </p:nvPr>
        </p:nvSpPr>
        <p:spPr>
          <a:xfrm>
            <a:off x="4847359" y="9181395"/>
            <a:ext cx="1543050" cy="527403"/>
          </a:xfrm>
          <a:prstGeom prst="rect">
            <a:avLst/>
          </a:prstGeom>
        </p:spPr>
        <p:txBody>
          <a:bodyPr vert="horz" lIns="91440" tIns="45720" rIns="91440" bIns="45720" rtlCol="0" anchor="ctr"/>
          <a:lstStyle>
            <a:lvl1pPr algn="r">
              <a:defRPr sz="619">
                <a:solidFill>
                  <a:schemeClr val="tx1">
                    <a:tint val="75000"/>
                  </a:schemeClr>
                </a:solidFill>
              </a:defRPr>
            </a:lvl1pPr>
          </a:lstStyle>
          <a:p>
            <a:fld id="{A76D9219-C03A-4A7B-8F70-2560111A2AD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85708686"/>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Wingdings 2" pitchFamily="18" charset="2"/>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Wingdings 2" pitchFamily="18" charset="2"/>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Wingdings 2" pitchFamily="18" charset="2"/>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Wingdings 2" pitchFamily="18" charset="2"/>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Wingdings 2" pitchFamily="18" charset="2"/>
        <a:buChar char=""/>
        <a:defRPr kumimoji="1" sz="1013" kern="1200">
          <a:solidFill>
            <a:schemeClr val="tx1"/>
          </a:solidFill>
          <a:latin typeface="+mn-lt"/>
          <a:ea typeface="+mn-ea"/>
          <a:cs typeface="+mn-cs"/>
        </a:defRPr>
      </a:lvl5pPr>
      <a:lvl6pPr marL="1414463"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6pPr>
      <a:lvl7pPr marL="1671638"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7pPr>
      <a:lvl8pPr marL="1928813"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8pPr>
      <a:lvl9pPr marL="2185988"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9pPr>
    </p:bodyStyle>
    <p:otherStyle>
      <a:defPPr>
        <a:defRPr lang="en-US"/>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emf"/><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1" y="9313173"/>
            <a:ext cx="6862776" cy="50783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rPr>
              <a:t>　　</a:t>
            </a:r>
            <a:r>
              <a:rPr kumimoji="0" lang="ja-JP" altLang="en-US" sz="1000" kern="0" dirty="0">
                <a:solidFill>
                  <a:prstClr val="black"/>
                </a:solidFill>
              </a:rPr>
              <a:t>　</a:t>
            </a:r>
            <a:r>
              <a:rPr kumimoji="0" lang="en-US" altLang="ja-JP" sz="800" b="0" i="0" u="none" strike="noStrike" kern="0" cap="none" spc="0" normalizeH="0" baseline="0" noProof="0" dirty="0" smtClean="0">
                <a:ln>
                  <a:noFill/>
                </a:ln>
                <a:solidFill>
                  <a:prstClr val="black"/>
                </a:solidFill>
                <a:effectLst/>
                <a:uLnTx/>
                <a:uFillTx/>
              </a:rPr>
              <a:t>※</a:t>
            </a:r>
            <a:r>
              <a:rPr kumimoji="0" lang="ja-JP" altLang="en-US" sz="800" b="0" i="0" u="none" strike="noStrike" kern="0" cap="none" spc="0" normalizeH="0" baseline="0" noProof="0" dirty="0" smtClean="0">
                <a:ln>
                  <a:noFill/>
                </a:ln>
                <a:solidFill>
                  <a:prstClr val="black"/>
                </a:solidFill>
                <a:effectLst/>
                <a:uLnTx/>
                <a:uFillTx/>
              </a:rPr>
              <a:t>　相談に関する秘密は堅く守られます。</a:t>
            </a:r>
            <a:endParaRPr kumimoji="0" lang="en-US" altLang="ja-JP" sz="8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smtClean="0">
                <a:ln>
                  <a:noFill/>
                </a:ln>
                <a:solidFill>
                  <a:prstClr val="black"/>
                </a:solidFill>
                <a:effectLst/>
                <a:uLnTx/>
                <a:uFillTx/>
              </a:rPr>
              <a:t>　　　   </a:t>
            </a:r>
            <a:r>
              <a:rPr kumimoji="0" lang="en-US" altLang="ja-JP" sz="800" b="0" i="0" u="none" strike="noStrike" kern="0" cap="none" spc="0" normalizeH="0" baseline="0" noProof="0" dirty="0" smtClean="0">
                <a:ln>
                  <a:noFill/>
                </a:ln>
                <a:solidFill>
                  <a:prstClr val="black"/>
                </a:solidFill>
                <a:effectLst/>
                <a:uLnTx/>
                <a:uFillTx/>
              </a:rPr>
              <a:t>※</a:t>
            </a:r>
            <a:r>
              <a:rPr kumimoji="0" lang="ja-JP" altLang="en-US" sz="800" b="0" i="0" u="none" strike="noStrike" kern="0" cap="none" spc="0" normalizeH="0" baseline="0" noProof="0" dirty="0" smtClean="0">
                <a:ln>
                  <a:noFill/>
                </a:ln>
                <a:solidFill>
                  <a:prstClr val="black"/>
                </a:solidFill>
                <a:effectLst/>
                <a:uLnTx/>
                <a:uFillTx/>
              </a:rPr>
              <a:t>　再就職支援相談会での相談は雇用保険の失業給付認定のための求職活動となります。</a:t>
            </a:r>
            <a:endParaRPr kumimoji="0" lang="en-US" altLang="ja-JP" sz="8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800" kern="0" dirty="0">
                <a:solidFill>
                  <a:prstClr val="black"/>
                </a:solidFill>
              </a:rPr>
              <a:t>　</a:t>
            </a:r>
            <a:r>
              <a:rPr kumimoji="0" lang="ja-JP" altLang="en-US" sz="800" kern="0" dirty="0" smtClean="0">
                <a:solidFill>
                  <a:prstClr val="black"/>
                </a:solidFill>
              </a:rPr>
              <a:t>　　　</a:t>
            </a:r>
            <a:r>
              <a:rPr kumimoji="0" lang="en-US" altLang="ja-JP" sz="800" kern="0" dirty="0" smtClean="0">
                <a:solidFill>
                  <a:prstClr val="black"/>
                </a:solidFill>
              </a:rPr>
              <a:t>※</a:t>
            </a:r>
            <a:r>
              <a:rPr kumimoji="0" lang="ja-JP" altLang="en-US" sz="800" kern="0" dirty="0" smtClean="0">
                <a:solidFill>
                  <a:prstClr val="black"/>
                </a:solidFill>
              </a:rPr>
              <a:t>　</a:t>
            </a:r>
            <a:r>
              <a:rPr kumimoji="0" lang="en-US" altLang="ja-JP" sz="800" kern="0" dirty="0" smtClean="0">
                <a:solidFill>
                  <a:prstClr val="black"/>
                </a:solidFill>
              </a:rPr>
              <a:t>10</a:t>
            </a:r>
            <a:r>
              <a:rPr kumimoji="0" lang="ja-JP" altLang="en-US" sz="800" kern="0" dirty="0" smtClean="0">
                <a:solidFill>
                  <a:prstClr val="black"/>
                </a:solidFill>
              </a:rPr>
              <a:t>月以降の日程は、決まり次第お知らせします。</a:t>
            </a:r>
            <a:endParaRPr kumimoji="0" lang="en-US" altLang="ja-JP" sz="800" b="0" i="0" u="none" strike="noStrike" kern="0" cap="none" spc="0" normalizeH="0" baseline="0" noProof="0" dirty="0" smtClean="0">
              <a:ln>
                <a:noFill/>
              </a:ln>
              <a:solidFill>
                <a:prstClr val="black"/>
              </a:solidFill>
              <a:effectLst/>
              <a:uLnTx/>
              <a:uFillTx/>
            </a:endParaRPr>
          </a:p>
        </p:txBody>
      </p:sp>
      <p:sp>
        <p:nvSpPr>
          <p:cNvPr id="2" name="タイトル 1"/>
          <p:cNvSpPr>
            <a:spLocks noGrp="1"/>
          </p:cNvSpPr>
          <p:nvPr>
            <p:ph type="ctrTitle"/>
          </p:nvPr>
        </p:nvSpPr>
        <p:spPr>
          <a:xfrm>
            <a:off x="0" y="986829"/>
            <a:ext cx="6858000" cy="735897"/>
          </a:xfrm>
          <a:solidFill>
            <a:srgbClr val="FBB1D1"/>
          </a:solidFill>
          <a:ln>
            <a:noFill/>
          </a:ln>
        </p:spPr>
        <p:txBody>
          <a:bodyPr>
            <a:prstTxWarp prst="textPlain">
              <a:avLst/>
            </a:prstTxWarp>
            <a:normAutofit/>
          </a:bodyPr>
          <a:lstStyle/>
          <a:p>
            <a:r>
              <a:rPr lang="ja-JP" altLang="en-US" sz="700" dirty="0" smtClean="0">
                <a:ln w="6600">
                  <a:solidFill>
                    <a:schemeClr val="accent2"/>
                  </a:solidFill>
                  <a:prstDash val="solid"/>
                </a:ln>
                <a:solidFill>
                  <a:srgbClr val="FFFFFF"/>
                </a:solidFill>
                <a:latin typeface="HGS創英角ｺﾞｼｯｸUB" panose="020B0900000000000000" pitchFamily="50" charset="-128"/>
                <a:ea typeface="HGS創英角ｺﾞｼｯｸUB" panose="020B0900000000000000" pitchFamily="50" charset="-128"/>
              </a:rPr>
              <a:t>平成</a:t>
            </a:r>
            <a:r>
              <a:rPr lang="en-US" altLang="ja-JP" sz="700" dirty="0" smtClean="0">
                <a:ln w="6600">
                  <a:solidFill>
                    <a:schemeClr val="accent2"/>
                  </a:solidFill>
                  <a:prstDash val="solid"/>
                </a:ln>
                <a:solidFill>
                  <a:srgbClr val="FFFFFF"/>
                </a:solidFill>
                <a:latin typeface="HGS創英角ｺﾞｼｯｸUB" panose="020B0900000000000000" pitchFamily="50" charset="-128"/>
                <a:ea typeface="HGS創英角ｺﾞｼｯｸUB" panose="020B0900000000000000" pitchFamily="50" charset="-128"/>
              </a:rPr>
              <a:t>29</a:t>
            </a:r>
            <a:r>
              <a:rPr lang="ja-JP" altLang="en-US" sz="700" dirty="0" smtClean="0">
                <a:ln w="6600">
                  <a:solidFill>
                    <a:schemeClr val="accent2"/>
                  </a:solidFill>
                  <a:prstDash val="solid"/>
                </a:ln>
                <a:solidFill>
                  <a:srgbClr val="FFFFFF"/>
                </a:solidFill>
                <a:latin typeface="HGS創英角ｺﾞｼｯｸUB" panose="020B0900000000000000" pitchFamily="50" charset="-128"/>
                <a:ea typeface="HGS創英角ｺﾞｼｯｸUB" panose="020B0900000000000000" pitchFamily="50" charset="-128"/>
              </a:rPr>
              <a:t>年度</a:t>
            </a:r>
            <a:r>
              <a:rPr lang="ja-JP" altLang="en-US" sz="1050" dirty="0">
                <a:ln w="6600">
                  <a:solidFill>
                    <a:schemeClr val="accent2"/>
                  </a:solidFill>
                  <a:prstDash val="solid"/>
                </a:ln>
                <a:solidFill>
                  <a:srgbClr val="FFFFFF"/>
                </a:solidFill>
                <a:latin typeface="HGS創英角ｺﾞｼｯｸUB" panose="020B0900000000000000" pitchFamily="50" charset="-128"/>
                <a:ea typeface="HGS創英角ｺﾞｼｯｸUB" panose="020B0900000000000000" pitchFamily="50" charset="-128"/>
              </a:rPr>
              <a:t>看護職員再就職支援相談会</a:t>
            </a:r>
          </a:p>
        </p:txBody>
      </p:sp>
      <p:sp>
        <p:nvSpPr>
          <p:cNvPr id="5" name="円/楕円 4"/>
          <p:cNvSpPr/>
          <p:nvPr/>
        </p:nvSpPr>
        <p:spPr>
          <a:xfrm>
            <a:off x="78212" y="44583"/>
            <a:ext cx="1846004" cy="1042118"/>
          </a:xfrm>
          <a:prstGeom prst="ellipse">
            <a:avLst/>
          </a:prstGeom>
          <a:solidFill>
            <a:srgbClr val="FFFF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rgbClr val="FF0000"/>
                </a:solidFill>
              </a:rPr>
              <a:t>個別相談</a:t>
            </a:r>
            <a:endParaRPr lang="en-US" altLang="ja-JP" sz="1600" b="1" dirty="0">
              <a:solidFill>
                <a:srgbClr val="FF0000"/>
              </a:solidFill>
            </a:endParaRPr>
          </a:p>
          <a:p>
            <a:pPr algn="ctr"/>
            <a:r>
              <a:rPr lang="ja-JP" altLang="en-US" sz="1600" b="1" dirty="0">
                <a:solidFill>
                  <a:srgbClr val="FF0000"/>
                </a:solidFill>
              </a:rPr>
              <a:t>無　　料</a:t>
            </a:r>
            <a:endParaRPr lang="en-US" altLang="ja-JP" sz="1600" b="1" dirty="0">
              <a:solidFill>
                <a:srgbClr val="FF0000"/>
              </a:solidFill>
            </a:endParaRPr>
          </a:p>
          <a:p>
            <a:pPr algn="ctr"/>
            <a:r>
              <a:rPr lang="ja-JP" altLang="en-US" sz="1600" b="1" dirty="0">
                <a:solidFill>
                  <a:srgbClr val="FF0000"/>
                </a:solidFill>
              </a:rPr>
              <a:t>完全予約制</a:t>
            </a:r>
          </a:p>
        </p:txBody>
      </p:sp>
      <p:sp>
        <p:nvSpPr>
          <p:cNvPr id="6" name="タイトル 1"/>
          <p:cNvSpPr txBox="1">
            <a:spLocks/>
          </p:cNvSpPr>
          <p:nvPr/>
        </p:nvSpPr>
        <p:spPr>
          <a:xfrm>
            <a:off x="836712" y="-95108"/>
            <a:ext cx="6858000" cy="119868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smtClean="0">
                <a:solidFill>
                  <a:srgbClr val="FF0000"/>
                </a:solidFill>
                <a:effectLst>
                  <a:outerShdw blurRad="38100" dist="38100" dir="2700000" algn="tl">
                    <a:srgbClr val="000000">
                      <a:alpha val="43137"/>
                    </a:srgbClr>
                  </a:outerShdw>
                </a:effectLst>
                <a:latin typeface="ＤＨＰ特太ゴシック体" pitchFamily="50" charset="-128"/>
                <a:ea typeface="ＤＨＰ特太ゴシック体" pitchFamily="50" charset="-128"/>
              </a:rPr>
              <a:t> 看護</a:t>
            </a:r>
            <a:r>
              <a:rPr lang="ja-JP" altLang="en-US" sz="2800" dirty="0">
                <a:solidFill>
                  <a:srgbClr val="FF0000"/>
                </a:solidFill>
                <a:effectLst>
                  <a:outerShdw blurRad="38100" dist="38100" dir="2700000" algn="tl">
                    <a:srgbClr val="000000">
                      <a:alpha val="43137"/>
                    </a:srgbClr>
                  </a:outerShdw>
                </a:effectLst>
                <a:latin typeface="ＤＨＰ特太ゴシック体" pitchFamily="50" charset="-128"/>
                <a:ea typeface="ＤＨＰ特太ゴシック体" pitchFamily="50" charset="-128"/>
              </a:rPr>
              <a:t>のお仕事をお考えの方へ</a:t>
            </a:r>
          </a:p>
        </p:txBody>
      </p:sp>
      <p:sp>
        <p:nvSpPr>
          <p:cNvPr id="8" name="正方形/長方形 7"/>
          <p:cNvSpPr/>
          <p:nvPr/>
        </p:nvSpPr>
        <p:spPr>
          <a:xfrm>
            <a:off x="1" y="1732712"/>
            <a:ext cx="6858000" cy="615553"/>
          </a:xfrm>
          <a:prstGeom prst="rect">
            <a:avLst/>
          </a:prstGeom>
        </p:spPr>
        <p:txBody>
          <a:bodyPr wrap="square">
            <a:spAutoFit/>
          </a:bodyPr>
          <a:lstStyle/>
          <a:p>
            <a:r>
              <a:rPr lang="ja-JP" altLang="en-US" sz="1200" dirty="0">
                <a:solidFill>
                  <a:prstClr val="black"/>
                </a:solidFill>
                <a:latin typeface="HG丸ｺﾞｼｯｸM-PRO" pitchFamily="50" charset="-128"/>
                <a:ea typeface="HG丸ｺﾞｼｯｸM-PRO" pitchFamily="50" charset="-128"/>
              </a:rPr>
              <a:t>　 </a:t>
            </a:r>
            <a:r>
              <a:rPr lang="ja-JP" altLang="en-US" sz="1200" dirty="0" smtClean="0">
                <a:solidFill>
                  <a:prstClr val="black"/>
                </a:solidFill>
                <a:latin typeface="HG丸ｺﾞｼｯｸM-PRO" pitchFamily="50" charset="-128"/>
                <a:ea typeface="HG丸ｺﾞｼｯｸM-PRO" pitchFamily="50" charset="-128"/>
              </a:rPr>
              <a:t> </a:t>
            </a:r>
            <a:r>
              <a:rPr lang="ja-JP" altLang="en-US" sz="1100" dirty="0" smtClean="0">
                <a:solidFill>
                  <a:prstClr val="black"/>
                </a:solidFill>
                <a:latin typeface="+mn-ea"/>
              </a:rPr>
              <a:t>看護職員再就職支援相談会は、新潟県ナースセンターとハローワークが連携して開催しています。</a:t>
            </a:r>
            <a:endParaRPr lang="en-US" altLang="ja-JP" sz="1200" dirty="0" smtClean="0">
              <a:solidFill>
                <a:prstClr val="black"/>
              </a:solidFill>
              <a:latin typeface="+mn-ea"/>
            </a:endParaRPr>
          </a:p>
          <a:p>
            <a:r>
              <a:rPr lang="ja-JP" altLang="en-US" sz="1100" dirty="0" smtClean="0">
                <a:solidFill>
                  <a:prstClr val="black"/>
                </a:solidFill>
                <a:latin typeface="ＭＳ Ｐゴシック" panose="020B0600070205080204" pitchFamily="50" charset="-128"/>
              </a:rPr>
              <a:t> 　再就職</a:t>
            </a:r>
            <a:r>
              <a:rPr lang="ja-JP" altLang="en-US" sz="1100" dirty="0">
                <a:solidFill>
                  <a:prstClr val="black"/>
                </a:solidFill>
                <a:latin typeface="ＭＳ Ｐゴシック" panose="020B0600070205080204" pitchFamily="50" charset="-128"/>
              </a:rPr>
              <a:t>に向けた相談や病院等の情報提供、</a:t>
            </a:r>
            <a:r>
              <a:rPr lang="ja-JP" altLang="en-US" sz="1100" dirty="0" smtClean="0">
                <a:solidFill>
                  <a:prstClr val="black"/>
                </a:solidFill>
                <a:latin typeface="ＭＳ Ｐゴシック" panose="020B0600070205080204" pitchFamily="50" charset="-128"/>
              </a:rPr>
              <a:t>再就職支援セミナーの</a:t>
            </a:r>
            <a:r>
              <a:rPr lang="ja-JP" altLang="en-US" sz="1100" dirty="0">
                <a:solidFill>
                  <a:prstClr val="black"/>
                </a:solidFill>
                <a:latin typeface="ＭＳ Ｐゴシック" panose="020B0600070205080204" pitchFamily="50" charset="-128"/>
              </a:rPr>
              <a:t>案内、資格取得に向けた相談</a:t>
            </a:r>
            <a:r>
              <a:rPr lang="ja-JP" altLang="en-US" sz="1100" dirty="0" smtClean="0">
                <a:solidFill>
                  <a:prstClr val="black"/>
                </a:solidFill>
                <a:latin typeface="ＭＳ Ｐゴシック" panose="020B0600070205080204" pitchFamily="50" charset="-128"/>
              </a:rPr>
              <a:t>等に</a:t>
            </a:r>
            <a:r>
              <a:rPr lang="ja-JP" altLang="en-US" sz="1100" dirty="0">
                <a:solidFill>
                  <a:prstClr val="black"/>
                </a:solidFill>
                <a:latin typeface="ＭＳ Ｐゴシック" panose="020B0600070205080204" pitchFamily="50" charset="-128"/>
              </a:rPr>
              <a:t>ついて</a:t>
            </a:r>
            <a:r>
              <a:rPr lang="ja-JP" altLang="en-US" sz="1100" dirty="0" smtClean="0">
                <a:solidFill>
                  <a:prstClr val="black"/>
                </a:solidFill>
                <a:latin typeface="ＭＳ Ｐゴシック" panose="020B0600070205080204" pitchFamily="50" charset="-128"/>
              </a:rPr>
              <a:t>、</a:t>
            </a:r>
            <a:endParaRPr lang="en-US" altLang="ja-JP" sz="1100" dirty="0" smtClean="0">
              <a:solidFill>
                <a:prstClr val="black"/>
              </a:solidFill>
              <a:latin typeface="ＭＳ Ｐゴシック" panose="020B0600070205080204" pitchFamily="50" charset="-128"/>
            </a:endParaRPr>
          </a:p>
          <a:p>
            <a:r>
              <a:rPr lang="ja-JP" altLang="en-US" sz="1100" dirty="0" smtClean="0">
                <a:solidFill>
                  <a:prstClr val="black"/>
                </a:solidFill>
                <a:latin typeface="ＭＳ Ｐゴシック" panose="020B0600070205080204" pitchFamily="50" charset="-128"/>
              </a:rPr>
              <a:t> 　新潟県ナースセンターの</a:t>
            </a:r>
            <a:r>
              <a:rPr lang="ja-JP" altLang="en-US" sz="1100" dirty="0">
                <a:solidFill>
                  <a:prstClr val="black"/>
                </a:solidFill>
                <a:latin typeface="ＭＳ Ｐゴシック" panose="020B0600070205080204" pitchFamily="50" charset="-128"/>
              </a:rPr>
              <a:t>相談員（看護職）</a:t>
            </a:r>
            <a:r>
              <a:rPr lang="ja-JP" altLang="en-US" sz="1100" dirty="0" smtClean="0">
                <a:solidFill>
                  <a:prstClr val="black"/>
                </a:solidFill>
                <a:latin typeface="ＭＳ Ｐゴシック" panose="020B0600070205080204" pitchFamily="50" charset="-128"/>
              </a:rPr>
              <a:t>が親身になって対応します。</a:t>
            </a:r>
            <a:endParaRPr lang="en-US" altLang="ja-JP" sz="1100" dirty="0" smtClean="0">
              <a:solidFill>
                <a:prstClr val="black"/>
              </a:solidFill>
              <a:latin typeface="ＭＳ Ｐゴシック" panose="020B0600070205080204" pitchFamily="50" charset="-128"/>
            </a:endParaRPr>
          </a:p>
        </p:txBody>
      </p:sp>
      <p:sp>
        <p:nvSpPr>
          <p:cNvPr id="12" name="正方形/長方形 11"/>
          <p:cNvSpPr/>
          <p:nvPr/>
        </p:nvSpPr>
        <p:spPr>
          <a:xfrm>
            <a:off x="0" y="2736714"/>
            <a:ext cx="6858000" cy="600164"/>
          </a:xfrm>
          <a:prstGeom prst="rect">
            <a:avLst/>
          </a:prstGeom>
        </p:spPr>
        <p:txBody>
          <a:bodyPr wrap="square">
            <a:spAutoFit/>
          </a:bodyPr>
          <a:lstStyle/>
          <a:p>
            <a:r>
              <a:rPr lang="ja-JP" altLang="en-US" sz="1100" dirty="0" smtClean="0">
                <a:solidFill>
                  <a:prstClr val="black"/>
                </a:solidFill>
              </a:rPr>
              <a:t>　　　◇申込先　　　 ハローワーク各窓口</a:t>
            </a:r>
            <a:endParaRPr lang="en-US" altLang="ja-JP" sz="1100" dirty="0" smtClean="0">
              <a:solidFill>
                <a:prstClr val="black"/>
              </a:solidFill>
            </a:endParaRPr>
          </a:p>
          <a:p>
            <a:r>
              <a:rPr lang="ja-JP" altLang="en-US" sz="1100" dirty="0" smtClean="0">
                <a:solidFill>
                  <a:prstClr val="black"/>
                </a:solidFill>
              </a:rPr>
              <a:t>　　　◇開催時間　　</a:t>
            </a:r>
            <a:r>
              <a:rPr lang="en-US" altLang="ja-JP" sz="1100" dirty="0" smtClean="0">
                <a:solidFill>
                  <a:prstClr val="black"/>
                </a:solidFill>
                <a:latin typeface="ＭＳ ゴシック" panose="020B0609070205080204" pitchFamily="49" charset="-128"/>
                <a:ea typeface="ＭＳ ゴシック" panose="020B0609070205080204" pitchFamily="49" charset="-128"/>
              </a:rPr>
              <a:t>13</a:t>
            </a:r>
            <a:r>
              <a:rPr lang="ja-JP" altLang="en-US" sz="1100" dirty="0">
                <a:solidFill>
                  <a:prstClr val="black"/>
                </a:solidFill>
                <a:latin typeface="ＭＳ Ｐゴシック" panose="020B0600070205080204" pitchFamily="50" charset="-128"/>
              </a:rPr>
              <a:t>時半～</a:t>
            </a:r>
            <a:r>
              <a:rPr lang="en-US" altLang="ja-JP" sz="1100" dirty="0">
                <a:solidFill>
                  <a:prstClr val="black"/>
                </a:solidFill>
                <a:latin typeface="ＭＳ ゴシック" panose="020B0609070205080204" pitchFamily="49" charset="-128"/>
                <a:ea typeface="ＭＳ ゴシック" panose="020B0609070205080204" pitchFamily="49" charset="-128"/>
              </a:rPr>
              <a:t>15</a:t>
            </a:r>
            <a:r>
              <a:rPr lang="ja-JP" altLang="en-US" sz="1100" dirty="0" smtClean="0">
                <a:solidFill>
                  <a:prstClr val="black"/>
                </a:solidFill>
                <a:latin typeface="ＭＳ Ｐゴシック" panose="020B0600070205080204" pitchFamily="50" charset="-128"/>
              </a:rPr>
              <a:t>時半（</a:t>
            </a:r>
            <a:r>
              <a:rPr lang="ja-JP" altLang="en-US" sz="1100" dirty="0" smtClean="0">
                <a:solidFill>
                  <a:prstClr val="black"/>
                </a:solidFill>
              </a:rPr>
              <a:t>新潟</a:t>
            </a:r>
            <a:r>
              <a:rPr lang="ja-JP" altLang="en-US" sz="1100" dirty="0">
                <a:solidFill>
                  <a:prstClr val="black"/>
                </a:solidFill>
              </a:rPr>
              <a:t>は</a:t>
            </a:r>
            <a:r>
              <a:rPr lang="en-US" altLang="ja-JP" sz="1100" dirty="0">
                <a:solidFill>
                  <a:prstClr val="black"/>
                </a:solidFill>
                <a:latin typeface="ＭＳ ゴシック" panose="020B0609070205080204" pitchFamily="49" charset="-128"/>
                <a:ea typeface="ＭＳ ゴシック" panose="020B0609070205080204" pitchFamily="49" charset="-128"/>
              </a:rPr>
              <a:t>14</a:t>
            </a:r>
            <a:r>
              <a:rPr lang="ja-JP" altLang="en-US" sz="1100" dirty="0">
                <a:solidFill>
                  <a:prstClr val="black"/>
                </a:solidFill>
                <a:latin typeface="ＭＳ Ｐゴシック" panose="020B0600070205080204" pitchFamily="50" charset="-128"/>
              </a:rPr>
              <a:t>時～</a:t>
            </a:r>
            <a:r>
              <a:rPr lang="en-US" altLang="ja-JP" sz="1100" dirty="0">
                <a:solidFill>
                  <a:prstClr val="black"/>
                </a:solidFill>
                <a:latin typeface="ＭＳ ゴシック" panose="020B0609070205080204" pitchFamily="49" charset="-128"/>
                <a:ea typeface="ＭＳ ゴシック" panose="020B0609070205080204" pitchFamily="49" charset="-128"/>
              </a:rPr>
              <a:t>16</a:t>
            </a:r>
            <a:r>
              <a:rPr lang="ja-JP" altLang="en-US" sz="1100" dirty="0" smtClean="0">
                <a:solidFill>
                  <a:prstClr val="black"/>
                </a:solidFill>
                <a:latin typeface="ＭＳ Ｐゴシック" panose="020B0600070205080204" pitchFamily="50" charset="-128"/>
              </a:rPr>
              <a:t>時）　　　相談時間 概ね</a:t>
            </a:r>
            <a:r>
              <a:rPr lang="en-US" altLang="ja-JP" sz="1100" dirty="0" smtClean="0">
                <a:solidFill>
                  <a:prstClr val="black"/>
                </a:solidFill>
                <a:latin typeface="ＭＳ ゴシック" panose="020B0609070205080204" pitchFamily="49" charset="-128"/>
                <a:ea typeface="ＭＳ ゴシック" panose="020B0609070205080204" pitchFamily="49" charset="-128"/>
              </a:rPr>
              <a:t>30</a:t>
            </a:r>
            <a:r>
              <a:rPr lang="ja-JP" altLang="en-US" sz="1100" dirty="0" smtClean="0">
                <a:solidFill>
                  <a:prstClr val="black"/>
                </a:solidFill>
                <a:latin typeface="ＭＳ Ｐゴシック" panose="020B0600070205080204" pitchFamily="50" charset="-128"/>
              </a:rPr>
              <a:t>分</a:t>
            </a:r>
            <a:endParaRPr lang="en-US" altLang="ja-JP" sz="800" dirty="0" smtClean="0">
              <a:solidFill>
                <a:prstClr val="black"/>
              </a:solidFill>
              <a:latin typeface="ＭＳ Ｐゴシック" panose="020B0600070205080204" pitchFamily="50" charset="-128"/>
            </a:endParaRPr>
          </a:p>
          <a:p>
            <a:r>
              <a:rPr lang="ja-JP" altLang="en-US" sz="1100" dirty="0">
                <a:solidFill>
                  <a:prstClr val="black"/>
                </a:solidFill>
                <a:latin typeface="ＭＳ Ｐゴシック" panose="020B0600070205080204" pitchFamily="50" charset="-128"/>
              </a:rPr>
              <a:t>　</a:t>
            </a:r>
            <a:r>
              <a:rPr lang="ja-JP" altLang="en-US" sz="1100" dirty="0" smtClean="0">
                <a:solidFill>
                  <a:prstClr val="black"/>
                </a:solidFill>
                <a:latin typeface="ＭＳ Ｐゴシック" panose="020B0600070205080204" pitchFamily="50" charset="-128"/>
              </a:rPr>
              <a:t>　　◇開催日及び会場</a:t>
            </a:r>
            <a:r>
              <a:rPr lang="ja-JP" altLang="en-US" sz="1050" dirty="0">
                <a:solidFill>
                  <a:prstClr val="black"/>
                </a:solidFill>
              </a:rPr>
              <a:t>　　</a:t>
            </a:r>
            <a:endParaRPr lang="ja-JP" altLang="en-US" sz="1000" dirty="0">
              <a:solidFill>
                <a:prstClr val="black"/>
              </a:solidFill>
              <a:latin typeface="+mn-ea"/>
            </a:endParaRPr>
          </a:p>
        </p:txBody>
      </p:sp>
      <p:grpSp>
        <p:nvGrpSpPr>
          <p:cNvPr id="18" name="グループ化 17"/>
          <p:cNvGrpSpPr/>
          <p:nvPr/>
        </p:nvGrpSpPr>
        <p:grpSpPr>
          <a:xfrm>
            <a:off x="5227093" y="2165043"/>
            <a:ext cx="1300869" cy="1083124"/>
            <a:chOff x="5043456" y="1961776"/>
            <a:chExt cx="1428750" cy="1247531"/>
          </a:xfrm>
        </p:grpSpPr>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43456" y="1984634"/>
              <a:ext cx="1428750" cy="1219200"/>
            </a:xfrm>
            <a:prstGeom prst="rect">
              <a:avLst/>
            </a:prstGeom>
            <a:effectLst>
              <a:softEdge rad="63500"/>
            </a:effectLst>
          </p:spPr>
        </p:pic>
        <p:pic>
          <p:nvPicPr>
            <p:cNvPr id="16" name="図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93328" y="1961776"/>
              <a:ext cx="1187999" cy="1247531"/>
            </a:xfrm>
            <a:prstGeom prst="rect">
              <a:avLst/>
            </a:prstGeom>
          </p:spPr>
        </p:pic>
        <p:pic>
          <p:nvPicPr>
            <p:cNvPr id="3" name="図 2"/>
            <p:cNvPicPr>
              <a:picLocks noChangeAspect="1"/>
            </p:cNvPicPr>
            <p:nvPr/>
          </p:nvPicPr>
          <p:blipFill>
            <a:blip r:embed="rId4"/>
            <a:stretch>
              <a:fillRect/>
            </a:stretch>
          </p:blipFill>
          <p:spPr>
            <a:xfrm>
              <a:off x="5297543" y="2034523"/>
              <a:ext cx="920576" cy="1042506"/>
            </a:xfrm>
            <a:prstGeom prst="rect">
              <a:avLst/>
            </a:prstGeom>
          </p:spPr>
        </p:pic>
      </p:grpSp>
      <p:grpSp>
        <p:nvGrpSpPr>
          <p:cNvPr id="13" name="グループ化 12"/>
          <p:cNvGrpSpPr/>
          <p:nvPr/>
        </p:nvGrpSpPr>
        <p:grpSpPr>
          <a:xfrm>
            <a:off x="193416" y="2401526"/>
            <a:ext cx="3603256" cy="308919"/>
            <a:chOff x="193416" y="2273149"/>
            <a:chExt cx="3603256" cy="308919"/>
          </a:xfrm>
        </p:grpSpPr>
        <p:sp>
          <p:nvSpPr>
            <p:cNvPr id="4" name="角丸四角形 3"/>
            <p:cNvSpPr/>
            <p:nvPr/>
          </p:nvSpPr>
          <p:spPr>
            <a:xfrm>
              <a:off x="193416" y="2273149"/>
              <a:ext cx="3603256" cy="308919"/>
            </a:xfrm>
            <a:prstGeom prst="roundRect">
              <a:avLst>
                <a:gd name="adj" fmla="val 50000"/>
              </a:avLst>
            </a:prstGeom>
            <a:solidFill>
              <a:srgbClr val="F7B5CE"/>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1100" dirty="0">
                  <a:solidFill>
                    <a:prstClr val="black"/>
                  </a:solidFill>
                </a:rPr>
                <a:t>新潟県内の</a:t>
              </a:r>
              <a:r>
                <a:rPr lang="ja-JP" altLang="en-US" sz="1100" dirty="0" smtClean="0">
                  <a:solidFill>
                    <a:prstClr val="black"/>
                  </a:solidFill>
                </a:rPr>
                <a:t>ハローワーク　</a:t>
              </a:r>
              <a:endParaRPr lang="en-US" altLang="ja-JP" sz="800" dirty="0">
                <a:solidFill>
                  <a:prstClr val="black"/>
                </a:solidFill>
              </a:endParaRPr>
            </a:p>
          </p:txBody>
        </p:sp>
        <p:sp>
          <p:nvSpPr>
            <p:cNvPr id="10" name="角丸四角形 9"/>
            <p:cNvSpPr/>
            <p:nvPr/>
          </p:nvSpPr>
          <p:spPr>
            <a:xfrm>
              <a:off x="294198" y="2290073"/>
              <a:ext cx="3403159" cy="270344"/>
            </a:xfrm>
            <a:prstGeom prst="roundRect">
              <a:avLst>
                <a:gd name="adj" fmla="val 50000"/>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aphicFrame>
        <p:nvGraphicFramePr>
          <p:cNvPr id="19" name="表 18"/>
          <p:cNvGraphicFramePr>
            <a:graphicFrameLocks noGrp="1"/>
          </p:cNvGraphicFramePr>
          <p:nvPr>
            <p:extLst/>
          </p:nvPr>
        </p:nvGraphicFramePr>
        <p:xfrm>
          <a:off x="341907" y="3336878"/>
          <a:ext cx="6186056" cy="6016358"/>
        </p:xfrm>
        <a:graphic>
          <a:graphicData uri="http://schemas.openxmlformats.org/drawingml/2006/table">
            <a:tbl>
              <a:tblPr/>
              <a:tblGrid>
                <a:gridCol w="1716046"/>
                <a:gridCol w="711814"/>
                <a:gridCol w="626366"/>
                <a:gridCol w="626366"/>
                <a:gridCol w="626366"/>
                <a:gridCol w="626366"/>
                <a:gridCol w="626366"/>
                <a:gridCol w="626366"/>
              </a:tblGrid>
              <a:tr h="185630">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smtClean="0">
                          <a:solidFill>
                            <a:srgbClr val="000000"/>
                          </a:solidFill>
                          <a:effectLst/>
                          <a:latin typeface="ＭＳ Ｐゴシック" panose="020B0600070205080204" pitchFamily="50" charset="-128"/>
                          <a:ea typeface="ＭＳ Ｐゴシック" panose="020B0600070205080204" pitchFamily="50" charset="-128"/>
                        </a:rPr>
                        <a:t>開催時間</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a:t>
                      </a: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6</a:t>
                      </a: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8</a:t>
                      </a: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9</a:t>
                      </a: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027">
                <a:tc rowSpan="3">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ハローワーク</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新潟　</a:t>
                      </a: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025(280)8609</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若者しごと</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館　（</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回のみ）　℡</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025(240)3013</a:t>
                      </a:r>
                    </a:p>
                  </a:txBody>
                  <a:tcPr marL="6338" marR="6338" marT="6338" marB="0">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4/24</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5/22</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6/26</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7/24</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8/28</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9/25</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174027">
                <a:tc vMerge="1">
                  <a:txBody>
                    <a:bodyPr/>
                    <a:lstStyle/>
                    <a:p>
                      <a:pPr algn="ctr" fontAlgn="ct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tcPr>
                </a:tc>
                <a:tc>
                  <a:txBody>
                    <a:bodyPr/>
                    <a:lstStyle/>
                    <a:p>
                      <a:pPr algn="ctr" fontAlgn="ct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14:00</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16:00</a:t>
                      </a: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7/10</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74027">
                <a:tc vMerge="1">
                  <a:txBody>
                    <a:bodyPr/>
                    <a:lstStyle/>
                    <a:p>
                      <a:pPr algn="ctr" fontAlgn="ct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月</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月</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174027">
                <a:tc rowSpan="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ハローワーク長岡</a:t>
                      </a:r>
                    </a:p>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0258(32)1181</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13:30</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15</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30</a:t>
                      </a: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4/13</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5/11</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6/8</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7/13</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8/10</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9/14</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174027">
                <a:tc vMerge="1">
                  <a:txBody>
                    <a:bodyPr/>
                    <a:lstStyle/>
                    <a:p>
                      <a:pPr algn="ctr" fontAlgn="ct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木</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木</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木</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174027">
                <a:tc rowSpan="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ハローワーク上越</a:t>
                      </a:r>
                    </a:p>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025(523)6121</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13:30</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15</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30</a:t>
                      </a: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5/19</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7/21</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9/15</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174027">
                <a:tc vMerge="1">
                  <a:txBody>
                    <a:bodyPr/>
                    <a:lstStyle/>
                    <a:p>
                      <a:pPr algn="ctr" fontAlgn="ct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金</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174027">
                <a:tc rowSpan="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ハローワーク三条</a:t>
                      </a:r>
                    </a:p>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0256(38)5431</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13:30</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15</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30</a:t>
                      </a: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4/28</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6/23</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8/25</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174027">
                <a:tc vMerge="1">
                  <a:txBody>
                    <a:bodyPr/>
                    <a:lstStyle/>
                    <a:p>
                      <a:pPr algn="ctr" fontAlgn="ct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金</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174027">
                <a:tc rowSpan="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ハローワーク柏崎</a:t>
                      </a:r>
                    </a:p>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0257(23)2140</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13:30</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15</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30</a:t>
                      </a: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4/26</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6/28</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8/23</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174027">
                <a:tc vMerge="1">
                  <a:txBody>
                    <a:bodyPr/>
                    <a:lstStyle/>
                    <a:p>
                      <a:pPr algn="ctr" fontAlgn="ct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水</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174027">
                <a:tc rowSpan="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ハローワーク新発田</a:t>
                      </a:r>
                    </a:p>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0254(27)6677</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13:30</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15</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30</a:t>
                      </a: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4/18</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5/16</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6/21</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7/19</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8/16</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9/20</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174027">
                <a:tc vMerge="1">
                  <a:txBody>
                    <a:bodyPr/>
                    <a:lstStyle/>
                    <a:p>
                      <a:pPr algn="ctr" fontAlgn="ct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水</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水</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174027">
                <a:tc rowSpan="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ハローワーク新津</a:t>
                      </a:r>
                    </a:p>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0250(22)2233</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13:30</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15</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30</a:t>
                      </a: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4/11</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5/9</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7/11</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8/8</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174027">
                <a:tc vMerge="1">
                  <a:txBody>
                    <a:bodyPr/>
                    <a:lstStyle/>
                    <a:p>
                      <a:pPr algn="ctr" fontAlgn="ct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火</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174027">
                <a:tc rowSpan="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ハローワーク十日町</a:t>
                      </a:r>
                    </a:p>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025(757)2407</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13:30</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15</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30</a:t>
                      </a: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5/16</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9/12</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174027">
                <a:tc vMerge="1">
                  <a:txBody>
                    <a:bodyPr/>
                    <a:lstStyle/>
                    <a:p>
                      <a:pPr algn="ctr" fontAlgn="ct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火</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174027">
                <a:tc rowSpan="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ハローワーク糸魚川</a:t>
                      </a:r>
                    </a:p>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025(552)0333</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13:30</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15</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30</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4/21</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8/18</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174027">
                <a:tc vMerge="1">
                  <a:txBody>
                    <a:bodyPr/>
                    <a:lstStyle/>
                    <a:p>
                      <a:pPr algn="ctr" fontAlgn="ct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金</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金</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174027">
                <a:tc rowSpan="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ハローワーク巻</a:t>
                      </a:r>
                    </a:p>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0256(72)3155</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13:30</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15</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30</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4/7</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6/2</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8/4</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174027">
                <a:tc vMerge="1">
                  <a:txBody>
                    <a:bodyPr/>
                    <a:lstStyle/>
                    <a:p>
                      <a:pPr algn="ctr" fontAlgn="ct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174027">
                <a:tc rowSpan="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ハローワーク南魚沼</a:t>
                      </a:r>
                    </a:p>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025(772)3157</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11:00</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12:00</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13:00</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14:00</a:t>
                      </a: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7/5</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8/30</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228967">
                <a:tc vMerge="1">
                  <a:txBody>
                    <a:bodyPr/>
                    <a:lstStyle/>
                    <a:p>
                      <a:pPr algn="ctr" fontAlgn="ct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174027">
                <a:tc rowSpan="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ハローワーク佐渡</a:t>
                      </a:r>
                    </a:p>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0259(27)2248</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13:30</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15</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30</a:t>
                      </a: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6/2</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174027">
                <a:tc vMerge="1">
                  <a:txBody>
                    <a:bodyPr/>
                    <a:lstStyle/>
                    <a:p>
                      <a:pPr algn="ctr" fontAlgn="ct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174027">
                <a:tc rowSpan="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ハローワーク村上</a:t>
                      </a:r>
                    </a:p>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0254(53)4141</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13:30</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15</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30</a:t>
                      </a: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4/4</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6/6</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8/1</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174027">
                <a:tc vMerge="1">
                  <a:txBody>
                    <a:bodyPr/>
                    <a:lstStyle/>
                    <a:p>
                      <a:pPr algn="ctr" fontAlgn="ct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174027">
                <a:tc rowSpan="2">
                  <a:txBody>
                    <a:bodyPr/>
                    <a:lstStyle/>
                    <a:p>
                      <a:pPr algn="ctr" fontAlgn="ctr"/>
                      <a:r>
                        <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小千谷出張所</a:t>
                      </a:r>
                    </a:p>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0258(82)2441</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13:30</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15</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30</a:t>
                      </a: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4/12</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7/7</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174027">
                <a:tc vMerge="1">
                  <a:txBody>
                    <a:bodyPr/>
                    <a:lstStyle/>
                    <a:p>
                      <a:pPr algn="ctr" fontAlgn="ct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174027">
                <a:tc rowSpan="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妙高出張所</a:t>
                      </a:r>
                    </a:p>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0255(73)7611</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13:30</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15</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30</a:t>
                      </a: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5/26</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9/5</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174027">
                <a:tc vMerge="1">
                  <a:txBody>
                    <a:bodyPr/>
                    <a:lstStyle/>
                    <a:p>
                      <a:pPr algn="ctr" fontAlgn="ct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174027">
                <a:tc rowSpan="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小出出張所</a:t>
                      </a:r>
                    </a:p>
                    <a:p>
                      <a:pPr algn="ctr" fontAlgn="ct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025(792)8609</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13:30</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15</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30</a:t>
                      </a: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4/3</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9/27</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174027">
                <a:tc vMerge="1">
                  <a:txBody>
                    <a:bodyPr/>
                    <a:lstStyle/>
                    <a:p>
                      <a:pPr algn="ctr" fontAlgn="ct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6338" marR="6338" marT="6338"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水</a:t>
                      </a:r>
                    </a:p>
                  </a:txBody>
                  <a:tcPr marL="6338" marR="6338" marT="6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13170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図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51805" y="3238333"/>
            <a:ext cx="2184757" cy="2116478"/>
          </a:xfrm>
          <a:prstGeom prst="ellipse">
            <a:avLst/>
          </a:prstGeom>
          <a:ln>
            <a:noFill/>
          </a:ln>
          <a:effectLst>
            <a:softEdge rad="112500"/>
          </a:effectLst>
        </p:spPr>
      </p:pic>
      <p:sp>
        <p:nvSpPr>
          <p:cNvPr id="10" name="フローチャート: 書類 9"/>
          <p:cNvSpPr/>
          <p:nvPr/>
        </p:nvSpPr>
        <p:spPr>
          <a:xfrm>
            <a:off x="0" y="-89848"/>
            <a:ext cx="6858000" cy="3782390"/>
          </a:xfrm>
          <a:prstGeom prst="flowChartDocument">
            <a:avLst/>
          </a:prstGeom>
          <a:gradFill>
            <a:gsLst>
              <a:gs pos="97000">
                <a:srgbClr val="FFFF00"/>
              </a:gs>
              <a:gs pos="92000">
                <a:srgbClr val="FFFF00"/>
              </a:gs>
              <a:gs pos="44000">
                <a:srgbClr val="FF689B"/>
              </a:gs>
              <a:gs pos="81000">
                <a:srgbClr val="F7B5CE"/>
              </a:gs>
              <a:gs pos="52000">
                <a:srgbClr val="FF6699"/>
              </a:gs>
              <a:gs pos="24000">
                <a:srgbClr val="F83CD4"/>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ctrTitle"/>
          </p:nvPr>
        </p:nvSpPr>
        <p:spPr>
          <a:xfrm>
            <a:off x="0" y="107476"/>
            <a:ext cx="6857999" cy="1352550"/>
          </a:xfrm>
        </p:spPr>
        <p:txBody>
          <a:bodyPr>
            <a:normAutofit fontScale="90000"/>
          </a:bodyPr>
          <a:lstStyle/>
          <a:p>
            <a:pPr algn="ctr"/>
            <a:r>
              <a:rPr kumimoji="1" lang="ja-JP" altLang="en-US" sz="3600" dirty="0" smtClean="0">
                <a:solidFill>
                  <a:schemeClr val="bg1"/>
                </a:solidFill>
                <a:latin typeface="HG丸ｺﾞｼｯｸM-PRO" panose="020F0600000000000000" pitchFamily="50" charset="-128"/>
                <a:ea typeface="HG丸ｺﾞｼｯｸM-PRO" panose="020F0600000000000000" pitchFamily="50" charset="-128"/>
              </a:rPr>
              <a:t>新潟県ナースセンター</a:t>
            </a:r>
            <a:r>
              <a:rPr kumimoji="1" lang="ja-JP" altLang="en-US" sz="3300" dirty="0" smtClean="0">
                <a:solidFill>
                  <a:schemeClr val="bg1"/>
                </a:solidFill>
                <a:latin typeface="HG丸ｺﾞｼｯｸM-PRO" panose="020F0600000000000000" pitchFamily="50" charset="-128"/>
                <a:ea typeface="HG丸ｺﾞｼｯｸM-PRO" panose="020F0600000000000000" pitchFamily="50" charset="-128"/>
              </a:rPr>
              <a:t>の</a:t>
            </a:r>
            <a:r>
              <a:rPr kumimoji="1" lang="en-US" altLang="ja-JP" sz="3600" dirty="0" smtClean="0">
                <a:solidFill>
                  <a:schemeClr val="bg1"/>
                </a:solidFill>
                <a:latin typeface="HG丸ｺﾞｼｯｸM-PRO" panose="020F0600000000000000" pitchFamily="50" charset="-128"/>
                <a:ea typeface="HG丸ｺﾞｼｯｸM-PRO" panose="020F0600000000000000" pitchFamily="50" charset="-128"/>
              </a:rPr>
              <a:t/>
            </a:r>
            <a:br>
              <a:rPr kumimoji="1" lang="en-US" altLang="ja-JP" sz="3600" dirty="0" smtClean="0">
                <a:solidFill>
                  <a:schemeClr val="bg1"/>
                </a:solidFill>
                <a:latin typeface="HG丸ｺﾞｼｯｸM-PRO" panose="020F0600000000000000" pitchFamily="50" charset="-128"/>
                <a:ea typeface="HG丸ｺﾞｼｯｸM-PRO" panose="020F0600000000000000" pitchFamily="50" charset="-128"/>
              </a:rPr>
            </a:br>
            <a:r>
              <a:rPr lang="en-US" altLang="ja-JP" sz="2200" dirty="0" smtClean="0">
                <a:solidFill>
                  <a:schemeClr val="bg1"/>
                </a:solidFill>
                <a:latin typeface="HG丸ｺﾞｼｯｸM-PRO" panose="020F0600000000000000" pitchFamily="50" charset="-128"/>
                <a:ea typeface="HG丸ｺﾞｼｯｸM-PRO" panose="020F0600000000000000" pitchFamily="50" charset="-128"/>
              </a:rPr>
              <a:t>(</a:t>
            </a:r>
            <a:r>
              <a:rPr lang="ja-JP" altLang="en-US" sz="2200" dirty="0" smtClean="0">
                <a:solidFill>
                  <a:schemeClr val="bg1"/>
                </a:solidFill>
                <a:latin typeface="HG丸ｺﾞｼｯｸM-PRO" panose="020F0600000000000000" pitchFamily="50" charset="-128"/>
                <a:ea typeface="HG丸ｺﾞｼｯｸM-PRO" panose="020F0600000000000000" pitchFamily="50" charset="-128"/>
              </a:rPr>
              <a:t>看護師等無料職業紹介所</a:t>
            </a:r>
            <a:r>
              <a:rPr lang="en-US" altLang="ja-JP" sz="2200" dirty="0" smtClean="0">
                <a:solidFill>
                  <a:schemeClr val="bg1"/>
                </a:solidFill>
                <a:latin typeface="HG丸ｺﾞｼｯｸM-PRO" panose="020F0600000000000000" pitchFamily="50" charset="-128"/>
                <a:ea typeface="HG丸ｺﾞｼｯｸM-PRO" panose="020F0600000000000000" pitchFamily="50" charset="-128"/>
              </a:rPr>
              <a:t>) </a:t>
            </a:r>
            <a:r>
              <a:rPr kumimoji="1" lang="en-US" altLang="ja-JP" sz="2200" dirty="0" smtClean="0">
                <a:solidFill>
                  <a:schemeClr val="bg1"/>
                </a:solidFill>
                <a:latin typeface="HG丸ｺﾞｼｯｸM-PRO" panose="020F0600000000000000" pitchFamily="50" charset="-128"/>
                <a:ea typeface="HG丸ｺﾞｼｯｸM-PRO" panose="020F0600000000000000" pitchFamily="50" charset="-128"/>
              </a:rPr>
              <a:t/>
            </a:r>
            <a:br>
              <a:rPr kumimoji="1" lang="en-US" altLang="ja-JP" sz="2200" dirty="0" smtClean="0">
                <a:solidFill>
                  <a:schemeClr val="bg1"/>
                </a:solidFill>
                <a:latin typeface="HG丸ｺﾞｼｯｸM-PRO" panose="020F0600000000000000" pitchFamily="50" charset="-128"/>
                <a:ea typeface="HG丸ｺﾞｼｯｸM-PRO" panose="020F0600000000000000" pitchFamily="50" charset="-128"/>
              </a:rPr>
            </a:br>
            <a:r>
              <a:rPr kumimoji="1" lang="ja-JP" altLang="en-US" sz="1800" dirty="0" smtClean="0">
                <a:solidFill>
                  <a:schemeClr val="bg1"/>
                </a:solidFill>
                <a:latin typeface="HG丸ｺﾞｼｯｸM-PRO" panose="020F0600000000000000" pitchFamily="50" charset="-128"/>
                <a:ea typeface="HG丸ｺﾞｼｯｸM-PRO" panose="020F0600000000000000" pitchFamily="50" charset="-128"/>
              </a:rPr>
              <a:t>　</a:t>
            </a:r>
            <a:r>
              <a:rPr kumimoji="1" lang="ja-JP" altLang="en-US" sz="3600" dirty="0" smtClean="0">
                <a:solidFill>
                  <a:schemeClr val="bg1"/>
                </a:solidFill>
                <a:latin typeface="HG丸ｺﾞｼｯｸM-PRO" panose="020F0600000000000000" pitchFamily="50" charset="-128"/>
                <a:ea typeface="HG丸ｺﾞｼｯｸM-PRO" panose="020F0600000000000000" pitchFamily="50" charset="-128"/>
              </a:rPr>
              <a:t>相談窓口</a:t>
            </a:r>
            <a:r>
              <a:rPr kumimoji="1" lang="ja-JP" altLang="en-US" sz="3300" dirty="0" smtClean="0">
                <a:solidFill>
                  <a:schemeClr val="bg1"/>
                </a:solidFill>
                <a:latin typeface="HG丸ｺﾞｼｯｸM-PRO" panose="020F0600000000000000" pitchFamily="50" charset="-128"/>
                <a:ea typeface="HG丸ｺﾞｼｯｸM-PRO" panose="020F0600000000000000" pitchFamily="50" charset="-128"/>
              </a:rPr>
              <a:t>が</a:t>
            </a:r>
            <a:r>
              <a:rPr kumimoji="1" lang="ja-JP" altLang="en-US" sz="3600" dirty="0" smtClean="0">
                <a:solidFill>
                  <a:schemeClr val="bg1"/>
                </a:solidFill>
                <a:latin typeface="HG丸ｺﾞｼｯｸM-PRO" panose="020F0600000000000000" pitchFamily="50" charset="-128"/>
                <a:ea typeface="HG丸ｺﾞｼｯｸM-PRO" panose="020F0600000000000000" pitchFamily="50" charset="-128"/>
              </a:rPr>
              <a:t>身近</a:t>
            </a:r>
            <a:r>
              <a:rPr kumimoji="1" lang="ja-JP" altLang="en-US" sz="3300" dirty="0" smtClean="0">
                <a:solidFill>
                  <a:schemeClr val="bg1"/>
                </a:solidFill>
                <a:latin typeface="HG丸ｺﾞｼｯｸM-PRO" panose="020F0600000000000000" pitchFamily="50" charset="-128"/>
                <a:ea typeface="HG丸ｺﾞｼｯｸM-PRO" panose="020F0600000000000000" pitchFamily="50" charset="-128"/>
              </a:rPr>
              <a:t>になりました。</a:t>
            </a:r>
            <a:endParaRPr kumimoji="1" lang="ja-JP" altLang="en-US" sz="3300" dirty="0">
              <a:solidFill>
                <a:schemeClr val="bg1"/>
              </a:solidFill>
              <a:latin typeface="HG丸ｺﾞｼｯｸM-PRO" panose="020F0600000000000000" pitchFamily="50" charset="-128"/>
              <a:ea typeface="HG丸ｺﾞｼｯｸM-PRO" panose="020F0600000000000000" pitchFamily="50" charset="-128"/>
            </a:endParaRPr>
          </a:p>
        </p:txBody>
      </p:sp>
      <p:sp>
        <p:nvSpPr>
          <p:cNvPr id="6" name="円/楕円 5"/>
          <p:cNvSpPr/>
          <p:nvPr/>
        </p:nvSpPr>
        <p:spPr>
          <a:xfrm>
            <a:off x="2012476" y="3238333"/>
            <a:ext cx="2889908" cy="1012874"/>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a:effectLst>
            <a:glow rad="635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再就職支援セミナーのご案内</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98420" y="3690160"/>
            <a:ext cx="3916402" cy="1474250"/>
          </a:xfrm>
          <a:prstGeom prst="rect">
            <a:avLst/>
          </a:prstGeom>
        </p:spPr>
        <p:txBody>
          <a:bodyPr wrap="square">
            <a:spAutoFit/>
          </a:bodyPr>
          <a:lstStyle/>
          <a:p>
            <a:pPr lvl="0" defTabSz="514350">
              <a:lnSpc>
                <a:spcPct val="90000"/>
              </a:lnSpc>
              <a:spcBef>
                <a:spcPts val="563"/>
              </a:spcBef>
            </a:pPr>
            <a:r>
              <a:rPr lang="ja-JP" altLang="en-US" sz="1200" dirty="0">
                <a:solidFill>
                  <a:prstClr val="black">
                    <a:lumMod val="75000"/>
                    <a:lumOff val="25000"/>
                  </a:prstClr>
                </a:solidFill>
                <a:latin typeface="HG丸ｺﾞｼｯｸM-PRO" panose="020F0600000000000000" pitchFamily="50" charset="-128"/>
                <a:ea typeface="HG丸ｺﾞｼｯｸM-PRO" panose="020F0600000000000000" pitchFamily="50" charset="-128"/>
              </a:rPr>
              <a:t>・看護職</a:t>
            </a:r>
            <a:r>
              <a:rPr lang="ja-JP" altLang="en-US" sz="1200" dirty="0" smtClean="0">
                <a:solidFill>
                  <a:prstClr val="black">
                    <a:lumMod val="75000"/>
                    <a:lumOff val="25000"/>
                  </a:prstClr>
                </a:solidFill>
                <a:latin typeface="HG丸ｺﾞｼｯｸM-PRO" panose="020F0600000000000000" pitchFamily="50" charset="-128"/>
                <a:ea typeface="HG丸ｺﾞｼｯｸM-PRO" panose="020F0600000000000000" pitchFamily="50" charset="-128"/>
              </a:rPr>
              <a:t>を目指したい！</a:t>
            </a:r>
            <a:endParaRPr lang="en-US" altLang="ja-JP" sz="1200" dirty="0" smtClean="0">
              <a:solidFill>
                <a:prstClr val="black">
                  <a:lumMod val="75000"/>
                  <a:lumOff val="25000"/>
                </a:prstClr>
              </a:solidFill>
              <a:latin typeface="HG丸ｺﾞｼｯｸM-PRO" panose="020F0600000000000000" pitchFamily="50" charset="-128"/>
              <a:ea typeface="HG丸ｺﾞｼｯｸM-PRO" panose="020F0600000000000000" pitchFamily="50" charset="-128"/>
            </a:endParaRPr>
          </a:p>
          <a:p>
            <a:pPr lvl="0" defTabSz="514350">
              <a:lnSpc>
                <a:spcPct val="90000"/>
              </a:lnSpc>
              <a:spcBef>
                <a:spcPts val="563"/>
              </a:spcBef>
            </a:pPr>
            <a:r>
              <a:rPr lang="ja-JP" altLang="en-US" sz="1200" dirty="0" smtClean="0">
                <a:solidFill>
                  <a:prstClr val="black">
                    <a:lumMod val="75000"/>
                    <a:lumOff val="25000"/>
                  </a:prstClr>
                </a:solidFill>
                <a:latin typeface="HG丸ｺﾞｼｯｸM-PRO" panose="020F0600000000000000" pitchFamily="50" charset="-128"/>
                <a:ea typeface="HG丸ｺﾞｼｯｸM-PRO" panose="020F0600000000000000" pitchFamily="50" charset="-128"/>
              </a:rPr>
              <a:t>・再就職したいけど不安･････。</a:t>
            </a:r>
            <a:endParaRPr lang="en-US" altLang="ja-JP" sz="1200" dirty="0" smtClean="0">
              <a:solidFill>
                <a:prstClr val="black">
                  <a:lumMod val="75000"/>
                  <a:lumOff val="25000"/>
                </a:prstClr>
              </a:solidFill>
              <a:latin typeface="HG丸ｺﾞｼｯｸM-PRO" panose="020F0600000000000000" pitchFamily="50" charset="-128"/>
              <a:ea typeface="HG丸ｺﾞｼｯｸM-PRO" panose="020F0600000000000000" pitchFamily="50" charset="-128"/>
            </a:endParaRPr>
          </a:p>
          <a:p>
            <a:pPr lvl="0" defTabSz="514350">
              <a:lnSpc>
                <a:spcPct val="90000"/>
              </a:lnSpc>
              <a:spcBef>
                <a:spcPts val="563"/>
              </a:spcBef>
            </a:pPr>
            <a:r>
              <a:rPr lang="ja-JP" altLang="en-US" sz="1200" dirty="0" smtClean="0">
                <a:solidFill>
                  <a:prstClr val="black">
                    <a:lumMod val="75000"/>
                    <a:lumOff val="25000"/>
                  </a:prstClr>
                </a:solidFill>
                <a:latin typeface="HG丸ｺﾞｼｯｸM-PRO" panose="020F0600000000000000" pitchFamily="50" charset="-128"/>
                <a:ea typeface="HG丸ｺﾞｼｯｸM-PRO" panose="020F0600000000000000" pitchFamily="50" charset="-128"/>
              </a:rPr>
              <a:t>・希望の職場を探したい！</a:t>
            </a:r>
            <a:endParaRPr lang="en-US" altLang="ja-JP" sz="1200" dirty="0" smtClean="0">
              <a:solidFill>
                <a:prstClr val="black">
                  <a:lumMod val="75000"/>
                  <a:lumOff val="25000"/>
                </a:prstClr>
              </a:solidFill>
              <a:latin typeface="HG丸ｺﾞｼｯｸM-PRO" panose="020F0600000000000000" pitchFamily="50" charset="-128"/>
              <a:ea typeface="HG丸ｺﾞｼｯｸM-PRO" panose="020F0600000000000000" pitchFamily="50" charset="-128"/>
            </a:endParaRPr>
          </a:p>
          <a:p>
            <a:pPr lvl="0" defTabSz="514350">
              <a:lnSpc>
                <a:spcPct val="90000"/>
              </a:lnSpc>
              <a:spcBef>
                <a:spcPts val="563"/>
              </a:spcBef>
            </a:pPr>
            <a:r>
              <a:rPr lang="ja-JP" altLang="en-US" sz="1200" dirty="0" smtClean="0">
                <a:solidFill>
                  <a:prstClr val="black">
                    <a:lumMod val="75000"/>
                    <a:lumOff val="25000"/>
                  </a:prstClr>
                </a:solidFill>
                <a:latin typeface="HG丸ｺﾞｼｯｸM-PRO" panose="020F0600000000000000" pitchFamily="50" charset="-128"/>
                <a:ea typeface="HG丸ｺﾞｼｯｸM-PRO" panose="020F0600000000000000" pitchFamily="50" charset="-128"/>
              </a:rPr>
              <a:t>・キャリアアップしたい！</a:t>
            </a:r>
            <a:endParaRPr lang="en-US" altLang="ja-JP" sz="1200" dirty="0" smtClean="0">
              <a:solidFill>
                <a:prstClr val="black">
                  <a:lumMod val="75000"/>
                  <a:lumOff val="25000"/>
                </a:prstClr>
              </a:solidFill>
              <a:latin typeface="HG丸ｺﾞｼｯｸM-PRO" panose="020F0600000000000000" pitchFamily="50" charset="-128"/>
              <a:ea typeface="HG丸ｺﾞｼｯｸM-PRO" panose="020F0600000000000000" pitchFamily="50" charset="-128"/>
            </a:endParaRPr>
          </a:p>
          <a:p>
            <a:pPr lvl="0" defTabSz="514350">
              <a:lnSpc>
                <a:spcPct val="90000"/>
              </a:lnSpc>
              <a:spcBef>
                <a:spcPts val="563"/>
              </a:spcBef>
            </a:pPr>
            <a:r>
              <a:rPr lang="ja-JP" altLang="en-US" sz="1200" dirty="0" smtClean="0">
                <a:solidFill>
                  <a:prstClr val="black">
                    <a:lumMod val="75000"/>
                    <a:lumOff val="25000"/>
                  </a:prstClr>
                </a:solidFill>
                <a:latin typeface="HG丸ｺﾞｼｯｸM-PRO" panose="020F0600000000000000" pitchFamily="50" charset="-128"/>
                <a:ea typeface="HG丸ｺﾞｼｯｸM-PRO" panose="020F0600000000000000" pitchFamily="50" charset="-128"/>
              </a:rPr>
              <a:t>・今の職場に悩みがある。</a:t>
            </a:r>
            <a:endParaRPr lang="en-US" altLang="ja-JP" sz="1200" dirty="0" smtClean="0">
              <a:solidFill>
                <a:prstClr val="black">
                  <a:lumMod val="75000"/>
                  <a:lumOff val="25000"/>
                </a:prstClr>
              </a:solidFill>
              <a:latin typeface="HG丸ｺﾞｼｯｸM-PRO" panose="020F0600000000000000" pitchFamily="50" charset="-128"/>
              <a:ea typeface="HG丸ｺﾞｼｯｸM-PRO" panose="020F0600000000000000" pitchFamily="50" charset="-128"/>
            </a:endParaRPr>
          </a:p>
          <a:p>
            <a:pPr lvl="0" defTabSz="514350">
              <a:lnSpc>
                <a:spcPct val="90000"/>
              </a:lnSpc>
              <a:spcBef>
                <a:spcPts val="563"/>
              </a:spcBef>
            </a:pPr>
            <a:r>
              <a:rPr lang="ja-JP" altLang="en-US" sz="1200" dirty="0" smtClean="0">
                <a:solidFill>
                  <a:prstClr val="black">
                    <a:lumMod val="75000"/>
                    <a:lumOff val="25000"/>
                  </a:prstClr>
                </a:solidFill>
                <a:latin typeface="HG丸ｺﾞｼｯｸM-PRO" panose="020F0600000000000000" pitchFamily="50" charset="-128"/>
                <a:ea typeface="HG丸ｺﾞｼｯｸM-PRO" panose="020F0600000000000000" pitchFamily="50" charset="-128"/>
              </a:rPr>
              <a:t>　　こんな方、どうぞお気軽にご相談ください。</a:t>
            </a:r>
          </a:p>
        </p:txBody>
      </p:sp>
      <p:sp>
        <p:nvSpPr>
          <p:cNvPr id="17" name="テキスト ボックス 16"/>
          <p:cNvSpPr txBox="1"/>
          <p:nvPr/>
        </p:nvSpPr>
        <p:spPr>
          <a:xfrm>
            <a:off x="5735215" y="3403775"/>
            <a:ext cx="865801" cy="400110"/>
          </a:xfrm>
          <a:prstGeom prst="rect">
            <a:avLst/>
          </a:prstGeom>
          <a:solidFill>
            <a:srgbClr val="FF0000"/>
          </a:solidFill>
          <a:ln>
            <a:solidFill>
              <a:srgbClr val="FF0000"/>
            </a:solidFill>
          </a:ln>
        </p:spPr>
        <p:txBody>
          <a:bodyPr wrap="square" rtlCol="0">
            <a:spAutoFit/>
          </a:bodyPr>
          <a:lstStyle/>
          <a:p>
            <a:pPr algn="ctr"/>
            <a:r>
              <a:rPr kumimoji="1" lang="ja-JP" altLang="en-US" sz="1000" dirty="0" smtClean="0">
                <a:solidFill>
                  <a:schemeClr val="bg1"/>
                </a:solidFill>
                <a:latin typeface="HG丸ｺﾞｼｯｸM-PRO" panose="020F0600000000000000" pitchFamily="50" charset="-128"/>
                <a:ea typeface="HG丸ｺﾞｼｯｸM-PRO" panose="020F0600000000000000" pitchFamily="50" charset="-128"/>
              </a:rPr>
              <a:t>相談内容</a:t>
            </a:r>
            <a:endParaRPr kumimoji="1" lang="en-US" altLang="ja-JP" sz="1000" dirty="0" smtClean="0">
              <a:solidFill>
                <a:schemeClr val="bg1"/>
              </a:solidFill>
              <a:latin typeface="HG丸ｺﾞｼｯｸM-PRO" panose="020F0600000000000000" pitchFamily="50" charset="-128"/>
              <a:ea typeface="HG丸ｺﾞｼｯｸM-PRO" panose="020F0600000000000000" pitchFamily="50" charset="-128"/>
            </a:endParaRPr>
          </a:p>
          <a:p>
            <a:pPr algn="ctr"/>
            <a:r>
              <a:rPr kumimoji="1" lang="ja-JP" altLang="en-US" sz="1000" dirty="0" smtClean="0">
                <a:solidFill>
                  <a:schemeClr val="bg1"/>
                </a:solidFill>
                <a:latin typeface="HG丸ｺﾞｼｯｸM-PRO" panose="020F0600000000000000" pitchFamily="50" charset="-128"/>
                <a:ea typeface="HG丸ｺﾞｼｯｸM-PRO" panose="020F0600000000000000" pitchFamily="50" charset="-128"/>
              </a:rPr>
              <a:t>秘密厳守</a:t>
            </a:r>
            <a:endParaRPr kumimoji="1" lang="ja-JP" altLang="en-US" sz="1000" dirty="0">
              <a:solidFill>
                <a:schemeClr val="bg1"/>
              </a:solidFill>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358581" y="1466867"/>
            <a:ext cx="6140834" cy="738664"/>
          </a:xfrm>
          <a:prstGeom prst="rect">
            <a:avLst/>
          </a:prstGeom>
          <a:noFill/>
        </p:spPr>
        <p:txBody>
          <a:bodyPr wrap="square" rtlCol="0">
            <a:spAutoFit/>
          </a:bodyPr>
          <a:lstStyle/>
          <a:p>
            <a:pPr lvl="0" algn="ctr"/>
            <a:r>
              <a:rPr lang="ja-JP" altLang="en-US" sz="2100" dirty="0" smtClean="0">
                <a:solidFill>
                  <a:prstClr val="white"/>
                </a:solidFill>
                <a:latin typeface="HG丸ｺﾞｼｯｸM-PRO" panose="020F0600000000000000" pitchFamily="50" charset="-128"/>
                <a:ea typeface="HG丸ｺﾞｼｯｸM-PRO" panose="020F0600000000000000" pitchFamily="50" charset="-128"/>
              </a:rPr>
              <a:t>上越市市民プラザ、南魚沼市立ゆき</a:t>
            </a:r>
            <a:r>
              <a:rPr lang="ja-JP" altLang="en-US" sz="2100" dirty="0" err="1" smtClean="0">
                <a:solidFill>
                  <a:prstClr val="white"/>
                </a:solidFill>
                <a:latin typeface="HG丸ｺﾞｼｯｸM-PRO" panose="020F0600000000000000" pitchFamily="50" charset="-128"/>
                <a:ea typeface="HG丸ｺﾞｼｯｸM-PRO" panose="020F0600000000000000" pitchFamily="50" charset="-128"/>
              </a:rPr>
              <a:t>ぐに</a:t>
            </a:r>
            <a:r>
              <a:rPr lang="ja-JP" altLang="en-US" sz="2100" dirty="0" smtClean="0">
                <a:solidFill>
                  <a:prstClr val="white"/>
                </a:solidFill>
                <a:latin typeface="HG丸ｺﾞｼｯｸM-PRO" panose="020F0600000000000000" pitchFamily="50" charset="-128"/>
                <a:ea typeface="HG丸ｺﾞｼｯｸM-PRO" panose="020F0600000000000000" pitchFamily="50" charset="-128"/>
              </a:rPr>
              <a:t>大和病院、</a:t>
            </a:r>
            <a:endParaRPr lang="en-US" altLang="ja-JP" sz="2100" dirty="0" smtClean="0">
              <a:solidFill>
                <a:prstClr val="white"/>
              </a:solidFill>
              <a:latin typeface="HG丸ｺﾞｼｯｸM-PRO" panose="020F0600000000000000" pitchFamily="50" charset="-128"/>
              <a:ea typeface="HG丸ｺﾞｼｯｸM-PRO" panose="020F0600000000000000" pitchFamily="50" charset="-128"/>
            </a:endParaRPr>
          </a:p>
          <a:p>
            <a:pPr lvl="0" algn="ctr"/>
            <a:r>
              <a:rPr lang="ja-JP" altLang="en-US" sz="2100" dirty="0" smtClean="0">
                <a:solidFill>
                  <a:prstClr val="white"/>
                </a:solidFill>
                <a:latin typeface="HG丸ｺﾞｼｯｸM-PRO" panose="020F0600000000000000" pitchFamily="50" charset="-128"/>
                <a:ea typeface="HG丸ｺﾞｼｯｸM-PRO" panose="020F0600000000000000" pitchFamily="50" charset="-128"/>
              </a:rPr>
              <a:t>柏崎市役</a:t>
            </a:r>
            <a:r>
              <a:rPr lang="ja-JP" altLang="en-US" sz="2100" dirty="0">
                <a:solidFill>
                  <a:prstClr val="white"/>
                </a:solidFill>
                <a:latin typeface="HG丸ｺﾞｼｯｸM-PRO" panose="020F0600000000000000" pitchFamily="50" charset="-128"/>
                <a:ea typeface="HG丸ｺﾞｼｯｸM-PRO" panose="020F0600000000000000" pitchFamily="50" charset="-128"/>
              </a:rPr>
              <a:t>所</a:t>
            </a:r>
            <a:r>
              <a:rPr lang="ja-JP" altLang="en-US" sz="2100" dirty="0" smtClean="0">
                <a:solidFill>
                  <a:prstClr val="white"/>
                </a:solidFill>
                <a:latin typeface="HG丸ｺﾞｼｯｸM-PRO" panose="020F0600000000000000" pitchFamily="50" charset="-128"/>
                <a:ea typeface="HG丸ｺﾞｼｯｸM-PRO" panose="020F0600000000000000" pitchFamily="50" charset="-128"/>
              </a:rPr>
              <a:t>内に開設</a:t>
            </a:r>
            <a:endParaRPr lang="ja-JP" altLang="en-US" sz="2100" dirty="0">
              <a:solidFill>
                <a:prstClr val="white"/>
              </a:solidFill>
              <a:latin typeface="HG丸ｺﾞｼｯｸM-PRO" panose="020F0600000000000000" pitchFamily="50" charset="-128"/>
              <a:ea typeface="HG丸ｺﾞｼｯｸM-PRO" panose="020F0600000000000000" pitchFamily="50" charset="-128"/>
            </a:endParaRPr>
          </a:p>
        </p:txBody>
      </p:sp>
      <p:sp>
        <p:nvSpPr>
          <p:cNvPr id="21" name="円/楕円 20"/>
          <p:cNvSpPr/>
          <p:nvPr/>
        </p:nvSpPr>
        <p:spPr>
          <a:xfrm>
            <a:off x="171450" y="2168857"/>
            <a:ext cx="3105150" cy="1119178"/>
          </a:xfrm>
          <a:prstGeom prst="ellipse">
            <a:avLst/>
          </a:prstGeom>
          <a:gradFill flip="none" rotWithShape="1">
            <a:gsLst>
              <a:gs pos="0">
                <a:srgbClr val="FFFF66">
                  <a:tint val="66000"/>
                  <a:satMod val="160000"/>
                </a:srgbClr>
              </a:gs>
              <a:gs pos="50000">
                <a:srgbClr val="FFFF66">
                  <a:tint val="44500"/>
                  <a:satMod val="160000"/>
                </a:srgbClr>
              </a:gs>
              <a:gs pos="100000">
                <a:srgbClr val="FFFF66">
                  <a:tint val="23500"/>
                  <a:satMod val="160000"/>
                </a:srgbClr>
              </a:gs>
            </a:gsLst>
            <a:lin ang="16200000" scaled="1"/>
            <a:tileRect/>
          </a:gradFill>
          <a:ln>
            <a:noFill/>
          </a:ln>
          <a:effectLst>
            <a:glow rad="63500">
              <a:schemeClr val="accent4">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相談窓口の相談は</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毎週開催！</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400" dirty="0">
                <a:solidFill>
                  <a:schemeClr val="tx1"/>
                </a:solidFill>
                <a:latin typeface="HG丸ｺﾞｼｯｸM-PRO" panose="020F0600000000000000" pitchFamily="50" charset="-128"/>
                <a:ea typeface="HG丸ｺﾞｼｯｸM-PRO" panose="020F0600000000000000" pitchFamily="50" charset="-128"/>
              </a:rPr>
              <a:t>相談しやすく</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なりました。</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2" name="円/楕円 21"/>
          <p:cNvSpPr/>
          <p:nvPr/>
        </p:nvSpPr>
        <p:spPr>
          <a:xfrm>
            <a:off x="3590925" y="2170789"/>
            <a:ext cx="3006725" cy="1137231"/>
          </a:xfrm>
          <a:prstGeom prst="ellipse">
            <a:avLst/>
          </a:prstGeom>
          <a:gradFill flip="none" rotWithShape="1">
            <a:gsLst>
              <a:gs pos="0">
                <a:srgbClr val="FF6699">
                  <a:tint val="66000"/>
                  <a:satMod val="160000"/>
                </a:srgbClr>
              </a:gs>
              <a:gs pos="50000">
                <a:srgbClr val="FF6699">
                  <a:tint val="44500"/>
                  <a:satMod val="160000"/>
                </a:srgbClr>
              </a:gs>
              <a:gs pos="100000">
                <a:srgbClr val="FF6699">
                  <a:tint val="23500"/>
                  <a:satMod val="160000"/>
                </a:srgbClr>
              </a:gs>
            </a:gsLst>
            <a:lin ang="16200000" scaled="1"/>
            <a:tileRect/>
          </a:gradFill>
          <a:ln>
            <a:noFill/>
          </a:ln>
          <a:effectLst>
            <a:glow rad="63500">
              <a:schemeClr val="accent2">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相談員は経験豊富な</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看護職！</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情報満載です。</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1" name="円形吹き出し 30"/>
          <p:cNvSpPr/>
          <p:nvPr/>
        </p:nvSpPr>
        <p:spPr>
          <a:xfrm>
            <a:off x="3282288" y="4324500"/>
            <a:ext cx="1369200" cy="768628"/>
          </a:xfrm>
          <a:prstGeom prst="wedgeEllipseCallout">
            <a:avLst>
              <a:gd name="adj1" fmla="val 63191"/>
              <a:gd name="adj2" fmla="val -3994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懇切、丁寧に</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対応します。</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grpSp>
        <p:nvGrpSpPr>
          <p:cNvPr id="1028" name="グループ化 1027"/>
          <p:cNvGrpSpPr/>
          <p:nvPr/>
        </p:nvGrpSpPr>
        <p:grpSpPr>
          <a:xfrm>
            <a:off x="0" y="8193218"/>
            <a:ext cx="6857999" cy="1531226"/>
            <a:chOff x="0" y="8193215"/>
            <a:chExt cx="6857999" cy="1643208"/>
          </a:xfrm>
        </p:grpSpPr>
        <p:grpSp>
          <p:nvGrpSpPr>
            <p:cNvPr id="19" name="グループ化 18"/>
            <p:cNvGrpSpPr/>
            <p:nvPr/>
          </p:nvGrpSpPr>
          <p:grpSpPr>
            <a:xfrm>
              <a:off x="0" y="8193215"/>
              <a:ext cx="6857999" cy="1643208"/>
              <a:chOff x="44618" y="8364310"/>
              <a:chExt cx="6812667" cy="1476604"/>
            </a:xfrm>
          </p:grpSpPr>
          <p:sp>
            <p:nvSpPr>
              <p:cNvPr id="18" name="角丸四角形 17"/>
              <p:cNvSpPr/>
              <p:nvPr/>
            </p:nvSpPr>
            <p:spPr>
              <a:xfrm>
                <a:off x="44618" y="8364310"/>
                <a:ext cx="6812667" cy="1476604"/>
              </a:xfrm>
              <a:prstGeom prst="roundRect">
                <a:avLst>
                  <a:gd name="adj" fmla="val 15103"/>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相談曜日：月～金（土・日曜・祝日はお休みです）</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相談時間：９</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３０～１２</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００　１３</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００～１６</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００</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来所相談：予約制</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951-8133</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新潟市中央区川岸町</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2-11</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rPr>
                  <a:t>TEL</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：０２５</a:t>
                </a:r>
                <a:r>
                  <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２３３</a:t>
                </a:r>
                <a:r>
                  <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６０１１</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E-mail</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000" dirty="0" err="1" smtClean="0">
                    <a:solidFill>
                      <a:schemeClr val="tx1"/>
                    </a:solidFill>
                    <a:latin typeface="HG丸ｺﾞｼｯｸM-PRO" panose="020F0600000000000000" pitchFamily="50" charset="-128"/>
                    <a:ea typeface="HG丸ｺﾞｼｯｸM-PRO" panose="020F0600000000000000" pitchFamily="50" charset="-128"/>
                  </a:rPr>
                  <a:t>niigata</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nurse-center.net</a:t>
                </a: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　</a:t>
                </a:r>
                <a:endPar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　　　　　公益社団法人新潟県看護協会</a:t>
                </a:r>
                <a:endPar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新潟県ナースセンター</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（看護師等無料職業紹介所）</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0" lang="ja-JP" altLang="en-US" sz="800" kern="0" dirty="0" smtClean="0">
                    <a:solidFill>
                      <a:prstClr val="black"/>
                    </a:solidFill>
                  </a:rPr>
                  <a:t> 　　　　　　　　　　　　　　　　　　　　　　　　　　　　　　　　　　　　　　　　　　　　　</a:t>
                </a:r>
                <a:r>
                  <a:rPr kumimoji="0" lang="en-US" altLang="ja-JP" sz="700" kern="0" dirty="0" smtClean="0">
                    <a:solidFill>
                      <a:prstClr val="black"/>
                    </a:solidFill>
                    <a:latin typeface="HG丸ｺﾞｼｯｸM-PRO" panose="020F0600000000000000" pitchFamily="50" charset="-128"/>
                    <a:ea typeface="HG丸ｺﾞｼｯｸM-PRO" panose="020F0600000000000000" pitchFamily="50" charset="-128"/>
                  </a:rPr>
                  <a:t>※</a:t>
                </a:r>
                <a:r>
                  <a:rPr kumimoji="0" lang="ja-JP" altLang="en-US" sz="700" kern="0" dirty="0" smtClean="0">
                    <a:solidFill>
                      <a:prstClr val="black"/>
                    </a:solidFill>
                    <a:latin typeface="HG丸ｺﾞｼｯｸM-PRO" panose="020F0600000000000000" pitchFamily="50" charset="-128"/>
                    <a:ea typeface="HG丸ｺﾞｼｯｸM-PRO" panose="020F0600000000000000" pitchFamily="50" charset="-128"/>
                  </a:rPr>
                  <a:t>　相談窓口での相談は雇用保険の失業給付認定のための求職活動となります。 </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　　　　　　　　　　　　　　</a:t>
                </a:r>
                <a:endParaRPr kumimoji="1" lang="ja-JP" altLang="en-US" sz="1050" dirty="0">
                  <a:solidFill>
                    <a:schemeClr val="tx1"/>
                  </a:solidFill>
                  <a:latin typeface="HG丸ｺﾞｼｯｸM-PRO" panose="020F0600000000000000" pitchFamily="50" charset="-128"/>
                  <a:ea typeface="HG丸ｺﾞｼｯｸM-PRO" panose="020F0600000000000000" pitchFamily="50" charset="-128"/>
                </a:endParaRPr>
              </a:p>
            </p:txBody>
          </p:sp>
          <p:pic>
            <p:nvPicPr>
              <p:cNvPr id="14" name="図 13"/>
              <p:cNvPicPr>
                <a:picLocks noChangeAspect="1"/>
              </p:cNvPicPr>
              <p:nvPr/>
            </p:nvPicPr>
            <p:blipFill rotWithShape="1">
              <a:blip r:embed="rId3">
                <a:extLst>
                  <a:ext uri="{28A0092B-C50C-407E-A947-70E740481C1C}">
                    <a14:useLocalDpi xmlns:a14="http://schemas.microsoft.com/office/drawing/2010/main" val="0"/>
                  </a:ext>
                </a:extLst>
              </a:blip>
              <a:srcRect l="69074" t="5257" r="6295" b="26055"/>
              <a:stretch/>
            </p:blipFill>
            <p:spPr>
              <a:xfrm>
                <a:off x="4335581" y="8481359"/>
                <a:ext cx="1904836" cy="1104900"/>
              </a:xfrm>
              <a:prstGeom prst="rect">
                <a:avLst/>
              </a:prstGeom>
            </p:spPr>
          </p:pic>
        </p:grpSp>
        <p:sp>
          <p:nvSpPr>
            <p:cNvPr id="1025" name="正方形/長方形 1024"/>
            <p:cNvSpPr/>
            <p:nvPr/>
          </p:nvSpPr>
          <p:spPr>
            <a:xfrm>
              <a:off x="5117909" y="8918918"/>
              <a:ext cx="852985" cy="178628"/>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 b="1" dirty="0" smtClean="0">
                  <a:solidFill>
                    <a:srgbClr val="FF0000"/>
                  </a:solidFill>
                  <a:latin typeface="ＭＳ Ｐゴシック" panose="020B0600070205080204" pitchFamily="50" charset="-128"/>
                  <a:ea typeface="ＭＳ Ｐゴシック" panose="020B0600070205080204" pitchFamily="50" charset="-128"/>
                </a:rPr>
                <a:t>新潟県ナースセンター</a:t>
              </a:r>
              <a:endParaRPr kumimoji="1" lang="en-US" altLang="ja-JP" sz="400" b="1" dirty="0" smtClean="0">
                <a:solidFill>
                  <a:srgbClr val="FF0000"/>
                </a:solidFill>
                <a:latin typeface="ＭＳ Ｐゴシック" panose="020B0600070205080204" pitchFamily="50" charset="-128"/>
                <a:ea typeface="ＭＳ Ｐゴシック" panose="020B0600070205080204" pitchFamily="50" charset="-128"/>
              </a:endParaRPr>
            </a:p>
            <a:p>
              <a:pPr algn="ctr"/>
              <a:r>
                <a:rPr lang="en-US" altLang="ja-JP" sz="400" b="1" dirty="0">
                  <a:solidFill>
                    <a:srgbClr val="FF0000"/>
                  </a:solidFill>
                  <a:latin typeface="ＭＳ Ｐゴシック" panose="020B0600070205080204" pitchFamily="50" charset="-128"/>
                  <a:ea typeface="ＭＳ Ｐゴシック" panose="020B0600070205080204" pitchFamily="50" charset="-128"/>
                </a:rPr>
                <a:t>(</a:t>
              </a:r>
              <a:r>
                <a:rPr lang="ja-JP" altLang="en-US" sz="400" b="1" dirty="0" smtClean="0">
                  <a:solidFill>
                    <a:srgbClr val="FF0000"/>
                  </a:solidFill>
                  <a:latin typeface="ＭＳ Ｐゴシック" panose="020B0600070205080204" pitchFamily="50" charset="-128"/>
                  <a:ea typeface="ＭＳ Ｐゴシック" panose="020B0600070205080204" pitchFamily="50" charset="-128"/>
                </a:rPr>
                <a:t>新潟県看護</a:t>
              </a:r>
              <a:r>
                <a:rPr lang="ja-JP" altLang="en-US" sz="400" b="1" dirty="0">
                  <a:solidFill>
                    <a:srgbClr val="FF0000"/>
                  </a:solidFill>
                  <a:latin typeface="ＭＳ Ｐゴシック" panose="020B0600070205080204" pitchFamily="50" charset="-128"/>
                  <a:ea typeface="ＭＳ Ｐゴシック" panose="020B0600070205080204" pitchFamily="50" charset="-128"/>
                </a:rPr>
                <a:t>研修</a:t>
              </a:r>
              <a:r>
                <a:rPr lang="ja-JP" altLang="en-US" sz="400" b="1" dirty="0" smtClean="0">
                  <a:solidFill>
                    <a:srgbClr val="FF0000"/>
                  </a:solidFill>
                  <a:latin typeface="ＭＳ Ｐゴシック" panose="020B0600070205080204" pitchFamily="50" charset="-128"/>
                  <a:ea typeface="ＭＳ Ｐゴシック" panose="020B0600070205080204" pitchFamily="50" charset="-128"/>
                </a:rPr>
                <a:t>センター内</a:t>
              </a:r>
              <a:r>
                <a:rPr lang="ja-JP" altLang="en-US" sz="400" b="1" dirty="0">
                  <a:solidFill>
                    <a:srgbClr val="FF0000"/>
                  </a:solidFill>
                  <a:latin typeface="ＭＳ Ｐゴシック" panose="020B0600070205080204" pitchFamily="50" charset="-128"/>
                  <a:ea typeface="ＭＳ Ｐゴシック" panose="020B0600070205080204" pitchFamily="50" charset="-128"/>
                </a:rPr>
                <a:t>）</a:t>
              </a:r>
              <a:endParaRPr kumimoji="1" lang="ja-JP" altLang="en-US" sz="400" b="1" dirty="0">
                <a:solidFill>
                  <a:srgbClr val="FF0000"/>
                </a:solidFill>
                <a:latin typeface="ＭＳ Ｐゴシック" panose="020B0600070205080204" pitchFamily="50" charset="-128"/>
                <a:ea typeface="ＭＳ Ｐゴシック" panose="020B0600070205080204" pitchFamily="50" charset="-128"/>
              </a:endParaRPr>
            </a:p>
          </p:txBody>
        </p:sp>
      </p:grpSp>
      <p:sp>
        <p:nvSpPr>
          <p:cNvPr id="3" name="正方形/長方形 2"/>
          <p:cNvSpPr/>
          <p:nvPr/>
        </p:nvSpPr>
        <p:spPr>
          <a:xfrm>
            <a:off x="116007" y="5140168"/>
            <a:ext cx="6578220" cy="261610"/>
          </a:xfrm>
          <a:prstGeom prst="rect">
            <a:avLst/>
          </a:prstGeom>
        </p:spPr>
        <p:txBody>
          <a:bodyPr wrap="square">
            <a:spAutoFit/>
          </a:bodyPr>
          <a:lstStyle/>
          <a:p>
            <a:r>
              <a:rPr kumimoji="0" lang="ja-JP" altLang="en-US" sz="1100" kern="0" dirty="0" smtClean="0">
                <a:solidFill>
                  <a:prstClr val="black"/>
                </a:solidFill>
                <a:latin typeface="HG丸ｺﾞｼｯｸM-PRO" panose="020F0600000000000000" pitchFamily="50" charset="-128"/>
                <a:ea typeface="HG丸ｺﾞｼｯｸM-PRO" panose="020F0600000000000000" pitchFamily="50" charset="-128"/>
              </a:rPr>
              <a:t>◇</a:t>
            </a:r>
            <a:r>
              <a:rPr kumimoji="0" lang="ja-JP" altLang="en-US" sz="1100" kern="0" dirty="0">
                <a:solidFill>
                  <a:prstClr val="black"/>
                </a:solidFill>
                <a:latin typeface="HG丸ｺﾞｼｯｸM-PRO" panose="020F0600000000000000" pitchFamily="50" charset="-128"/>
                <a:ea typeface="HG丸ｺﾞｼｯｸM-PRO" panose="020F0600000000000000" pitchFamily="50" charset="-128"/>
              </a:rPr>
              <a:t>申込先　</a:t>
            </a:r>
            <a:r>
              <a:rPr kumimoji="0" lang="ja-JP" altLang="en-US" sz="1100" kern="0" dirty="0" smtClean="0">
                <a:solidFill>
                  <a:prstClr val="black"/>
                </a:solidFill>
                <a:latin typeface="HG丸ｺﾞｼｯｸM-PRO" panose="020F0600000000000000" pitchFamily="50" charset="-128"/>
                <a:ea typeface="HG丸ｺﾞｼｯｸM-PRO" panose="020F0600000000000000" pitchFamily="50" charset="-128"/>
              </a:rPr>
              <a:t>新潟県</a:t>
            </a:r>
            <a:r>
              <a:rPr kumimoji="0" lang="ja-JP" altLang="en-US" sz="1100" kern="0" dirty="0">
                <a:solidFill>
                  <a:prstClr val="black"/>
                </a:solidFill>
                <a:latin typeface="HG丸ｺﾞｼｯｸM-PRO" panose="020F0600000000000000" pitchFamily="50" charset="-128"/>
                <a:ea typeface="HG丸ｺﾞｼｯｸM-PRO" panose="020F0600000000000000" pitchFamily="50" charset="-128"/>
              </a:rPr>
              <a:t>ナースセンター又</a:t>
            </a:r>
            <a:r>
              <a:rPr kumimoji="0" lang="ja-JP" altLang="en-US" sz="1100" kern="0" dirty="0" smtClean="0">
                <a:solidFill>
                  <a:prstClr val="black"/>
                </a:solidFill>
                <a:latin typeface="HG丸ｺﾞｼｯｸM-PRO" panose="020F0600000000000000" pitchFamily="50" charset="-128"/>
                <a:ea typeface="HG丸ｺﾞｼｯｸM-PRO" panose="020F0600000000000000" pitchFamily="50" charset="-128"/>
              </a:rPr>
              <a:t>は</a:t>
            </a:r>
            <a:r>
              <a:rPr kumimoji="0" lang="ja-JP" altLang="en-US" sz="1100" kern="0" dirty="0">
                <a:solidFill>
                  <a:prstClr val="black"/>
                </a:solidFill>
                <a:latin typeface="HG丸ｺﾞｼｯｸM-PRO" panose="020F0600000000000000" pitchFamily="50" charset="-128"/>
                <a:ea typeface="HG丸ｺﾞｼｯｸM-PRO" panose="020F0600000000000000" pitchFamily="50" charset="-128"/>
              </a:rPr>
              <a:t>各</a:t>
            </a:r>
            <a:r>
              <a:rPr kumimoji="0" lang="ja-JP" altLang="en-US" sz="1100" kern="0" dirty="0" smtClean="0">
                <a:solidFill>
                  <a:prstClr val="black"/>
                </a:solidFill>
                <a:latin typeface="HG丸ｺﾞｼｯｸM-PRO" panose="020F0600000000000000" pitchFamily="50" charset="-128"/>
                <a:ea typeface="HG丸ｺﾞｼｯｸM-PRO" panose="020F0600000000000000" pitchFamily="50" charset="-128"/>
              </a:rPr>
              <a:t>相談</a:t>
            </a:r>
            <a:r>
              <a:rPr kumimoji="0" lang="ja-JP" altLang="en-US" sz="1100" kern="0" dirty="0">
                <a:solidFill>
                  <a:prstClr val="black"/>
                </a:solidFill>
                <a:latin typeface="HG丸ｺﾞｼｯｸM-PRO" panose="020F0600000000000000" pitchFamily="50" charset="-128"/>
                <a:ea typeface="HG丸ｺﾞｼｯｸM-PRO" panose="020F0600000000000000" pitchFamily="50" charset="-128"/>
              </a:rPr>
              <a:t>窓口</a:t>
            </a:r>
            <a:r>
              <a:rPr kumimoji="0" lang="ja-JP" altLang="en-US" sz="800" kern="0" dirty="0">
                <a:solidFill>
                  <a:prstClr val="black"/>
                </a:solidFill>
                <a:latin typeface="HG丸ｺﾞｼｯｸM-PRO" panose="020F0600000000000000" pitchFamily="50" charset="-128"/>
                <a:ea typeface="HG丸ｺﾞｼｯｸM-PRO" panose="020F0600000000000000" pitchFamily="50" charset="-128"/>
              </a:rPr>
              <a:t>（上越、南魚沼、柏崎）</a:t>
            </a:r>
            <a:r>
              <a:rPr kumimoji="0" lang="ja-JP" altLang="en-US" sz="1000" kern="0" dirty="0">
                <a:solidFill>
                  <a:prstClr val="black"/>
                </a:solidFill>
                <a:latin typeface="HG丸ｺﾞｼｯｸM-PRO" panose="020F0600000000000000" pitchFamily="50" charset="-128"/>
                <a:ea typeface="HG丸ｺﾞｼｯｸM-PRO" panose="020F0600000000000000" pitchFamily="50" charset="-128"/>
              </a:rPr>
              <a:t> </a:t>
            </a:r>
            <a:r>
              <a:rPr kumimoji="0" lang="ja-JP" altLang="en-US" sz="1100" kern="0" dirty="0">
                <a:solidFill>
                  <a:prstClr val="black"/>
                </a:solidFill>
                <a:latin typeface="HG丸ｺﾞｼｯｸM-PRO" panose="020F0600000000000000" pitchFamily="50" charset="-128"/>
                <a:ea typeface="HG丸ｺﾞｼｯｸM-PRO" panose="020F0600000000000000" pitchFamily="50" charset="-128"/>
              </a:rPr>
              <a:t>　</a:t>
            </a:r>
            <a:endParaRPr lang="ja-JP" altLang="en-US" dirty="0">
              <a:latin typeface="HG丸ｺﾞｼｯｸM-PRO" panose="020F0600000000000000" pitchFamily="50" charset="-128"/>
              <a:ea typeface="HG丸ｺﾞｼｯｸM-PRO" panose="020F0600000000000000" pitchFamily="50" charset="-128"/>
            </a:endParaRPr>
          </a:p>
        </p:txBody>
      </p:sp>
      <p:grpSp>
        <p:nvGrpSpPr>
          <p:cNvPr id="15" name="グループ化 14"/>
          <p:cNvGrpSpPr/>
          <p:nvPr/>
        </p:nvGrpSpPr>
        <p:grpSpPr>
          <a:xfrm>
            <a:off x="104770" y="5404126"/>
            <a:ext cx="6672520" cy="2834993"/>
            <a:chOff x="-2278380" y="4681963"/>
            <a:chExt cx="6672520" cy="2834993"/>
          </a:xfrm>
        </p:grpSpPr>
        <p:grpSp>
          <p:nvGrpSpPr>
            <p:cNvPr id="26" name="グループ化 25"/>
            <p:cNvGrpSpPr/>
            <p:nvPr/>
          </p:nvGrpSpPr>
          <p:grpSpPr>
            <a:xfrm>
              <a:off x="-11094" y="4681963"/>
              <a:ext cx="2133095" cy="2834993"/>
              <a:chOff x="2376795" y="5401778"/>
              <a:chExt cx="2169881" cy="2834993"/>
            </a:xfrm>
          </p:grpSpPr>
          <p:pic>
            <p:nvPicPr>
              <p:cNvPr id="11" name="図 10"/>
              <p:cNvPicPr>
                <a:picLocks noChangeAspect="1"/>
              </p:cNvPicPr>
              <p:nvPr/>
            </p:nvPicPr>
            <p:blipFill rotWithShape="1">
              <a:blip r:embed="rId4">
                <a:extLst>
                  <a:ext uri="{28A0092B-C50C-407E-A947-70E740481C1C}">
                    <a14:useLocalDpi xmlns:a14="http://schemas.microsoft.com/office/drawing/2010/main" val="0"/>
                  </a:ext>
                </a:extLst>
              </a:blip>
              <a:srcRect l="5435" t="951" r="4709" b="2862"/>
              <a:stretch/>
            </p:blipFill>
            <p:spPr>
              <a:xfrm>
                <a:off x="2376795" y="5409743"/>
                <a:ext cx="2169881" cy="2827028"/>
              </a:xfrm>
              <a:prstGeom prst="rect">
                <a:avLst/>
              </a:prstGeom>
            </p:spPr>
          </p:pic>
          <p:sp>
            <p:nvSpPr>
              <p:cNvPr id="8" name="正方形/長方形 7"/>
              <p:cNvSpPr/>
              <p:nvPr/>
            </p:nvSpPr>
            <p:spPr>
              <a:xfrm>
                <a:off x="2390737" y="5401778"/>
                <a:ext cx="2101673" cy="355234"/>
              </a:xfrm>
              <a:prstGeom prst="rect">
                <a:avLst/>
              </a:prstGeom>
              <a:solidFill>
                <a:srgbClr val="84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HGPｺﾞｼｯｸM" panose="020B0600000000000000" pitchFamily="50" charset="-128"/>
                    <a:ea typeface="HGPｺﾞｼｯｸM" panose="020B0600000000000000" pitchFamily="50" charset="-128"/>
                  </a:rPr>
                  <a:t>南魚沼市立ゆき</a:t>
                </a:r>
                <a:r>
                  <a:rPr kumimoji="1" lang="ja-JP" altLang="en-US" sz="1200" b="1" dirty="0" err="1" smtClean="0">
                    <a:latin typeface="HGPｺﾞｼｯｸM" panose="020B0600000000000000" pitchFamily="50" charset="-128"/>
                    <a:ea typeface="HGPｺﾞｼｯｸM" panose="020B0600000000000000" pitchFamily="50" charset="-128"/>
                  </a:rPr>
                  <a:t>ぐに</a:t>
                </a:r>
                <a:r>
                  <a:rPr kumimoji="1" lang="ja-JP" altLang="en-US" sz="1200" b="1" dirty="0" smtClean="0">
                    <a:latin typeface="HGPｺﾞｼｯｸM" panose="020B0600000000000000" pitchFamily="50" charset="-128"/>
                    <a:ea typeface="HGPｺﾞｼｯｸM" panose="020B0600000000000000" pitchFamily="50" charset="-128"/>
                  </a:rPr>
                  <a:t>大和病院</a:t>
                </a:r>
                <a:endParaRPr kumimoji="1" lang="ja-JP" altLang="en-US" sz="1200" b="1" dirty="0">
                  <a:latin typeface="HGPｺﾞｼｯｸM" panose="020B0600000000000000" pitchFamily="50" charset="-128"/>
                  <a:ea typeface="HGPｺﾞｼｯｸM" panose="020B0600000000000000" pitchFamily="50" charset="-128"/>
                </a:endParaRPr>
              </a:p>
            </p:txBody>
          </p:sp>
          <p:sp>
            <p:nvSpPr>
              <p:cNvPr id="27" name="角丸四角形 26"/>
              <p:cNvSpPr/>
              <p:nvPr/>
            </p:nvSpPr>
            <p:spPr>
              <a:xfrm>
                <a:off x="2413783" y="7309516"/>
                <a:ext cx="2016983" cy="225188"/>
              </a:xfrm>
              <a:prstGeom prst="roundRect">
                <a:avLst>
                  <a:gd name="adj" fmla="val 487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ctr">
                  <a:defRPr/>
                </a:pPr>
                <a:r>
                  <a:rPr lang="ja-JP" altLang="en-US" sz="800" dirty="0">
                    <a:solidFill>
                      <a:srgbClr val="000000"/>
                    </a:solidFill>
                    <a:latin typeface="HG丸ｺﾞｼｯｸM-PRO" panose="020F0600000000000000" pitchFamily="50" charset="-128"/>
                    <a:ea typeface="HG丸ｺﾞｼｯｸM-PRO" panose="020F0600000000000000" pitchFamily="50" charset="-128"/>
                  </a:rPr>
                  <a:t>〒</a:t>
                </a:r>
                <a:r>
                  <a:rPr lang="en-US" altLang="ja-JP" sz="800" dirty="0">
                    <a:solidFill>
                      <a:srgbClr val="000000"/>
                    </a:solidFill>
                    <a:latin typeface="HG丸ｺﾞｼｯｸM-PRO" panose="020F0600000000000000" pitchFamily="50" charset="-128"/>
                    <a:ea typeface="HG丸ｺﾞｼｯｸM-PRO" panose="020F0600000000000000" pitchFamily="50" charset="-128"/>
                  </a:rPr>
                  <a:t>949-7302</a:t>
                </a:r>
                <a:r>
                  <a:rPr lang="ja-JP" altLang="en-US" sz="800" dirty="0">
                    <a:solidFill>
                      <a:srgbClr val="000000"/>
                    </a:solidFill>
                    <a:latin typeface="HG丸ｺﾞｼｯｸM-PRO" panose="020F0600000000000000" pitchFamily="50" charset="-128"/>
                    <a:ea typeface="HG丸ｺﾞｼｯｸM-PRO" panose="020F0600000000000000" pitchFamily="50" charset="-128"/>
                  </a:rPr>
                  <a:t>　</a:t>
                </a:r>
                <a:r>
                  <a:rPr lang="ja-JP" altLang="en-US" sz="800" dirty="0" smtClean="0">
                    <a:solidFill>
                      <a:srgbClr val="000000"/>
                    </a:solidFill>
                    <a:latin typeface="HG丸ｺﾞｼｯｸM-PRO" panose="020F0600000000000000" pitchFamily="50" charset="-128"/>
                    <a:ea typeface="HG丸ｺﾞｼｯｸM-PRO" panose="020F0600000000000000" pitchFamily="50" charset="-128"/>
                  </a:rPr>
                  <a:t>南魚沼市</a:t>
                </a:r>
                <a:r>
                  <a:rPr lang="ja-JP" altLang="en-US" sz="800" dirty="0">
                    <a:solidFill>
                      <a:srgbClr val="000000"/>
                    </a:solidFill>
                    <a:latin typeface="HG丸ｺﾞｼｯｸM-PRO" panose="020F0600000000000000" pitchFamily="50" charset="-128"/>
                    <a:ea typeface="HG丸ｺﾞｼｯｸM-PRO" panose="020F0600000000000000" pitchFamily="50" charset="-128"/>
                  </a:rPr>
                  <a:t>浦佐</a:t>
                </a:r>
                <a:r>
                  <a:rPr lang="en-US" altLang="ja-JP" sz="800" dirty="0" smtClean="0">
                    <a:solidFill>
                      <a:srgbClr val="000000"/>
                    </a:solidFill>
                    <a:latin typeface="HG丸ｺﾞｼｯｸM-PRO" panose="020F0600000000000000" pitchFamily="50" charset="-128"/>
                    <a:ea typeface="HG丸ｺﾞｼｯｸM-PRO" panose="020F0600000000000000" pitchFamily="50" charset="-128"/>
                  </a:rPr>
                  <a:t>4115</a:t>
                </a:r>
                <a:endParaRPr lang="en-US" altLang="ja-JP" sz="800" dirty="0">
                  <a:solidFill>
                    <a:srgbClr val="000000"/>
                  </a:solidFill>
                  <a:latin typeface="HG丸ｺﾞｼｯｸM-PRO" panose="020F0600000000000000" pitchFamily="50" charset="-128"/>
                  <a:ea typeface="HG丸ｺﾞｼｯｸM-PRO" panose="020F0600000000000000" pitchFamily="50" charset="-128"/>
                </a:endParaRPr>
              </a:p>
            </p:txBody>
          </p:sp>
        </p:grpSp>
        <p:pic>
          <p:nvPicPr>
            <p:cNvPr id="4" name="図 3"/>
            <p:cNvPicPr>
              <a:picLocks noChangeAspect="1"/>
            </p:cNvPicPr>
            <p:nvPr/>
          </p:nvPicPr>
          <p:blipFill>
            <a:blip r:embed="rId5"/>
            <a:stretch>
              <a:fillRect/>
            </a:stretch>
          </p:blipFill>
          <p:spPr>
            <a:xfrm>
              <a:off x="-2278380" y="4681963"/>
              <a:ext cx="2133268" cy="2804656"/>
            </a:xfrm>
            <a:prstGeom prst="rect">
              <a:avLst/>
            </a:prstGeom>
          </p:spPr>
        </p:pic>
        <p:grpSp>
          <p:nvGrpSpPr>
            <p:cNvPr id="12" name="グループ化 11"/>
            <p:cNvGrpSpPr/>
            <p:nvPr/>
          </p:nvGrpSpPr>
          <p:grpSpPr>
            <a:xfrm>
              <a:off x="2202710" y="4689928"/>
              <a:ext cx="2191430" cy="2827028"/>
              <a:chOff x="2202710" y="4689928"/>
              <a:chExt cx="2191430" cy="2827028"/>
            </a:xfrm>
          </p:grpSpPr>
          <p:pic>
            <p:nvPicPr>
              <p:cNvPr id="13" name="図 12"/>
              <p:cNvPicPr>
                <a:picLocks noChangeAspect="1"/>
              </p:cNvPicPr>
              <p:nvPr/>
            </p:nvPicPr>
            <p:blipFill rotWithShape="1">
              <a:blip r:embed="rId6">
                <a:extLst>
                  <a:ext uri="{28A0092B-C50C-407E-A947-70E740481C1C}">
                    <a14:useLocalDpi xmlns:a14="http://schemas.microsoft.com/office/drawing/2010/main" val="0"/>
                  </a:ext>
                </a:extLst>
              </a:blip>
              <a:srcRect l="-1" r="10332" b="3574"/>
              <a:stretch/>
            </p:blipFill>
            <p:spPr>
              <a:xfrm>
                <a:off x="2202710" y="4689928"/>
                <a:ext cx="2191430" cy="2827028"/>
              </a:xfrm>
              <a:prstGeom prst="rect">
                <a:avLst/>
              </a:prstGeom>
            </p:spPr>
          </p:pic>
          <p:sp>
            <p:nvSpPr>
              <p:cNvPr id="28" name="角丸四角形 27"/>
              <p:cNvSpPr/>
              <p:nvPr/>
            </p:nvSpPr>
            <p:spPr>
              <a:xfrm>
                <a:off x="2336726" y="6582442"/>
                <a:ext cx="1982789" cy="239705"/>
              </a:xfrm>
              <a:prstGeom prst="roundRect">
                <a:avLst>
                  <a:gd name="adj" fmla="val 487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ctr">
                  <a:defRPr/>
                </a:pPr>
                <a:r>
                  <a:rPr lang="ja-JP" altLang="en-US" sz="800" dirty="0">
                    <a:solidFill>
                      <a:srgbClr val="000000"/>
                    </a:solidFill>
                    <a:latin typeface="HG丸ｺﾞｼｯｸM-PRO" panose="020F0600000000000000" pitchFamily="50" charset="-128"/>
                    <a:ea typeface="HG丸ｺﾞｼｯｸM-PRO" panose="020F0600000000000000" pitchFamily="50" charset="-128"/>
                  </a:rPr>
                  <a:t>〒</a:t>
                </a:r>
                <a:r>
                  <a:rPr lang="en-US" altLang="ja-JP" sz="800" dirty="0">
                    <a:solidFill>
                      <a:srgbClr val="000000"/>
                    </a:solidFill>
                    <a:latin typeface="HG丸ｺﾞｼｯｸM-PRO" panose="020F0600000000000000" pitchFamily="50" charset="-128"/>
                    <a:ea typeface="HG丸ｺﾞｼｯｸM-PRO" panose="020F0600000000000000" pitchFamily="50" charset="-128"/>
                  </a:rPr>
                  <a:t>945-8511</a:t>
                </a:r>
                <a:r>
                  <a:rPr lang="ja-JP" altLang="en-US" sz="800" dirty="0">
                    <a:solidFill>
                      <a:srgbClr val="000000"/>
                    </a:solidFill>
                    <a:latin typeface="HG丸ｺﾞｼｯｸM-PRO" panose="020F0600000000000000" pitchFamily="50" charset="-128"/>
                    <a:ea typeface="HG丸ｺﾞｼｯｸM-PRO" panose="020F0600000000000000" pitchFamily="50" charset="-128"/>
                  </a:rPr>
                  <a:t>　柏崎市中央町</a:t>
                </a:r>
                <a:r>
                  <a:rPr lang="en-US" altLang="ja-JP" sz="800" dirty="0">
                    <a:solidFill>
                      <a:srgbClr val="000000"/>
                    </a:solidFill>
                    <a:latin typeface="HG丸ｺﾞｼｯｸM-PRO" panose="020F0600000000000000" pitchFamily="50" charset="-128"/>
                    <a:ea typeface="HG丸ｺﾞｼｯｸM-PRO" panose="020F0600000000000000" pitchFamily="50" charset="-128"/>
                  </a:rPr>
                  <a:t>5-50</a:t>
                </a:r>
              </a:p>
            </p:txBody>
          </p:sp>
        </p:grpSp>
      </p:grpSp>
    </p:spTree>
    <p:extLst>
      <p:ext uri="{BB962C8B-B14F-4D97-AF65-F5344CB8AC3E}">
        <p14:creationId xmlns:p14="http://schemas.microsoft.com/office/powerpoint/2010/main" val="28473240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1285</TotalTime>
  <Words>394</Words>
  <Application>Microsoft Office PowerPoint</Application>
  <PresentationFormat>A4 210 x 297 mm</PresentationFormat>
  <Paragraphs>308</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2</vt:i4>
      </vt:variant>
    </vt:vector>
  </HeadingPairs>
  <TitlesOfParts>
    <vt:vector size="14" baseType="lpstr">
      <vt:lpstr>ＤＨＰ特太ゴシック体</vt:lpstr>
      <vt:lpstr>HGPｺﾞｼｯｸM</vt:lpstr>
      <vt:lpstr>HGS創英角ｺﾞｼｯｸUB</vt:lpstr>
      <vt:lpstr>HG丸ｺﾞｼｯｸM-PRO</vt:lpstr>
      <vt:lpstr>ＭＳ Ｐゴシック</vt:lpstr>
      <vt:lpstr>ＭＳ ゴシック</vt:lpstr>
      <vt:lpstr>Arial</vt:lpstr>
      <vt:lpstr>Calibri</vt:lpstr>
      <vt:lpstr>Calibri Light</vt:lpstr>
      <vt:lpstr>Wingdings 2</vt:lpstr>
      <vt:lpstr>Office テーマ</vt:lpstr>
      <vt:lpstr>HDOfficeLightV0</vt:lpstr>
      <vt:lpstr>平成29年度看護職員再就職支援相談会</vt:lpstr>
      <vt:lpstr>新潟県ナースセンターの (看護師等無料職業紹介所)  　相談窓口が身近になりました。</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新潟県ナースセンターの相談窓口が グンと身近になりました。</dc:title>
  <dc:creator>nc05</dc:creator>
  <cp:lastModifiedBy>nc05</cp:lastModifiedBy>
  <cp:revision>107</cp:revision>
  <cp:lastPrinted>2017-05-19T04:58:58Z</cp:lastPrinted>
  <dcterms:created xsi:type="dcterms:W3CDTF">2016-04-08T03:34:28Z</dcterms:created>
  <dcterms:modified xsi:type="dcterms:W3CDTF">2017-05-22T00:11:25Z</dcterms:modified>
</cp:coreProperties>
</file>